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6"/>
  </p:notesMasterIdLst>
  <p:handoutMasterIdLst>
    <p:handoutMasterId r:id="rId97"/>
  </p:handoutMasterIdLst>
  <p:sldIdLst>
    <p:sldId id="256" r:id="rId2"/>
    <p:sldId id="453" r:id="rId3"/>
    <p:sldId id="525" r:id="rId4"/>
    <p:sldId id="526" r:id="rId5"/>
    <p:sldId id="527" r:id="rId6"/>
    <p:sldId id="627" r:id="rId7"/>
    <p:sldId id="528" r:id="rId8"/>
    <p:sldId id="529" r:id="rId9"/>
    <p:sldId id="531" r:id="rId10"/>
    <p:sldId id="530" r:id="rId11"/>
    <p:sldId id="532" r:id="rId12"/>
    <p:sldId id="534" r:id="rId13"/>
    <p:sldId id="454" r:id="rId14"/>
    <p:sldId id="455" r:id="rId15"/>
    <p:sldId id="456" r:id="rId16"/>
    <p:sldId id="457" r:id="rId17"/>
    <p:sldId id="616" r:id="rId18"/>
    <p:sldId id="619" r:id="rId19"/>
    <p:sldId id="589" r:id="rId20"/>
    <p:sldId id="629" r:id="rId21"/>
    <p:sldId id="458" r:id="rId22"/>
    <p:sldId id="590" r:id="rId23"/>
    <p:sldId id="452" r:id="rId24"/>
    <p:sldId id="459" r:id="rId25"/>
    <p:sldId id="460" r:id="rId26"/>
    <p:sldId id="461" r:id="rId27"/>
    <p:sldId id="462" r:id="rId28"/>
    <p:sldId id="463" r:id="rId29"/>
    <p:sldId id="620" r:id="rId30"/>
    <p:sldId id="621" r:id="rId31"/>
    <p:sldId id="622" r:id="rId32"/>
    <p:sldId id="464" r:id="rId33"/>
    <p:sldId id="465" r:id="rId34"/>
    <p:sldId id="466" r:id="rId35"/>
    <p:sldId id="467" r:id="rId36"/>
    <p:sldId id="468" r:id="rId37"/>
    <p:sldId id="623" r:id="rId38"/>
    <p:sldId id="625" r:id="rId39"/>
    <p:sldId id="471" r:id="rId40"/>
    <p:sldId id="628" r:id="rId41"/>
    <p:sldId id="472" r:id="rId42"/>
    <p:sldId id="473" r:id="rId43"/>
    <p:sldId id="474" r:id="rId44"/>
    <p:sldId id="475" r:id="rId45"/>
    <p:sldId id="588" r:id="rId46"/>
    <p:sldId id="476" r:id="rId47"/>
    <p:sldId id="477" r:id="rId48"/>
    <p:sldId id="478" r:id="rId49"/>
    <p:sldId id="479" r:id="rId50"/>
    <p:sldId id="480" r:id="rId51"/>
    <p:sldId id="591" r:id="rId52"/>
    <p:sldId id="482" r:id="rId53"/>
    <p:sldId id="483" r:id="rId54"/>
    <p:sldId id="484" r:id="rId55"/>
    <p:sldId id="485" r:id="rId56"/>
    <p:sldId id="612" r:id="rId57"/>
    <p:sldId id="613" r:id="rId58"/>
    <p:sldId id="486" r:id="rId59"/>
    <p:sldId id="487" r:id="rId60"/>
    <p:sldId id="618" r:id="rId61"/>
    <p:sldId id="488" r:id="rId62"/>
    <p:sldId id="617" r:id="rId63"/>
    <p:sldId id="491" r:id="rId64"/>
    <p:sldId id="492" r:id="rId65"/>
    <p:sldId id="493" r:id="rId66"/>
    <p:sldId id="495" r:id="rId67"/>
    <p:sldId id="494" r:id="rId68"/>
    <p:sldId id="496" r:id="rId69"/>
    <p:sldId id="497" r:id="rId70"/>
    <p:sldId id="498" r:id="rId71"/>
    <p:sldId id="499" r:id="rId72"/>
    <p:sldId id="500" r:id="rId73"/>
    <p:sldId id="501" r:id="rId74"/>
    <p:sldId id="502" r:id="rId75"/>
    <p:sldId id="503" r:id="rId76"/>
    <p:sldId id="504" r:id="rId77"/>
    <p:sldId id="505" r:id="rId78"/>
    <p:sldId id="506" r:id="rId79"/>
    <p:sldId id="507" r:id="rId80"/>
    <p:sldId id="508" r:id="rId81"/>
    <p:sldId id="516" r:id="rId82"/>
    <p:sldId id="515" r:id="rId83"/>
    <p:sldId id="517" r:id="rId84"/>
    <p:sldId id="518" r:id="rId85"/>
    <p:sldId id="519" r:id="rId86"/>
    <p:sldId id="615" r:id="rId87"/>
    <p:sldId id="520" r:id="rId88"/>
    <p:sldId id="521" r:id="rId89"/>
    <p:sldId id="522" r:id="rId90"/>
    <p:sldId id="523" r:id="rId91"/>
    <p:sldId id="524" r:id="rId92"/>
    <p:sldId id="535" r:id="rId93"/>
    <p:sldId id="536" r:id="rId94"/>
    <p:sldId id="626" r:id="rId95"/>
  </p:sldIdLst>
  <p:sldSz cx="9144000" cy="6858000" type="screen4x3"/>
  <p:notesSz cx="7099300" cy="10234613"/>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FF"/>
    <a:srgbClr val="751DAB"/>
    <a:srgbClr val="3366FF"/>
    <a:srgbClr val="381850"/>
    <a:srgbClr val="FFFFFF"/>
    <a:srgbClr val="993366"/>
    <a:srgbClr val="000066"/>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81" autoAdjust="0"/>
    <p:restoredTop sz="94646" autoAdjust="0"/>
  </p:normalViewPr>
  <p:slideViewPr>
    <p:cSldViewPr>
      <p:cViewPr varScale="1">
        <p:scale>
          <a:sx n="116" d="100"/>
          <a:sy n="116" d="100"/>
        </p:scale>
        <p:origin x="800"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6" d="100"/>
          <a:sy n="56" d="100"/>
        </p:scale>
        <p:origin x="-1854" y="-90"/>
      </p:cViewPr>
      <p:guideLst>
        <p:guide orient="horz" pos="3224"/>
        <p:guide pos="223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2.wmf"/><Relationship Id="rId1" Type="http://schemas.openxmlformats.org/officeDocument/2006/relationships/image" Target="../media/image101.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image" Target="../media/image110.wmf"/><Relationship Id="rId1" Type="http://schemas.openxmlformats.org/officeDocument/2006/relationships/image" Target="../media/image109.wmf"/><Relationship Id="rId4" Type="http://schemas.openxmlformats.org/officeDocument/2006/relationships/image" Target="../media/image112.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13.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14.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1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1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17.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18.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image" Target="../media/image125.wmf"/><Relationship Id="rId1" Type="http://schemas.openxmlformats.org/officeDocument/2006/relationships/image" Target="../media/image124.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27.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37.wmf"/><Relationship Id="rId2" Type="http://schemas.openxmlformats.org/officeDocument/2006/relationships/image" Target="../media/image136.wmf"/><Relationship Id="rId1" Type="http://schemas.openxmlformats.org/officeDocument/2006/relationships/image" Target="../media/image135.wmf"/><Relationship Id="rId6" Type="http://schemas.openxmlformats.org/officeDocument/2006/relationships/image" Target="../media/image140.wmf"/><Relationship Id="rId5" Type="http://schemas.openxmlformats.org/officeDocument/2006/relationships/image" Target="../media/image139.wmf"/><Relationship Id="rId4" Type="http://schemas.openxmlformats.org/officeDocument/2006/relationships/image" Target="../media/image138.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144.wmf"/><Relationship Id="rId1" Type="http://schemas.openxmlformats.org/officeDocument/2006/relationships/image" Target="../media/image143.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 Id="rId4" Type="http://schemas.openxmlformats.org/officeDocument/2006/relationships/image" Target="../media/image5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emf"/><Relationship Id="rId1" Type="http://schemas.openxmlformats.org/officeDocument/2006/relationships/image" Target="../media/image54.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 Id="rId6" Type="http://schemas.openxmlformats.org/officeDocument/2006/relationships/image" Target="../media/image64.wmf"/><Relationship Id="rId5" Type="http://schemas.openxmlformats.org/officeDocument/2006/relationships/image" Target="../media/image63.wmf"/><Relationship Id="rId4" Type="http://schemas.openxmlformats.org/officeDocument/2006/relationships/image" Target="../media/image62.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69.wmf"/><Relationship Id="rId3" Type="http://schemas.openxmlformats.org/officeDocument/2006/relationships/image" Target="../media/image67.wmf"/><Relationship Id="rId7" Type="http://schemas.openxmlformats.org/officeDocument/2006/relationships/image" Target="../media/image61.wmf"/><Relationship Id="rId12" Type="http://schemas.openxmlformats.org/officeDocument/2006/relationships/image" Target="../media/image64.wmf"/><Relationship Id="rId2" Type="http://schemas.openxmlformats.org/officeDocument/2006/relationships/image" Target="../media/image66.wmf"/><Relationship Id="rId1" Type="http://schemas.openxmlformats.org/officeDocument/2006/relationships/image" Target="../media/image65.wmf"/><Relationship Id="rId6" Type="http://schemas.openxmlformats.org/officeDocument/2006/relationships/image" Target="../media/image68.wmf"/><Relationship Id="rId11" Type="http://schemas.openxmlformats.org/officeDocument/2006/relationships/image" Target="../media/image72.wmf"/><Relationship Id="rId5" Type="http://schemas.openxmlformats.org/officeDocument/2006/relationships/image" Target="../media/image59.wmf"/><Relationship Id="rId10" Type="http://schemas.openxmlformats.org/officeDocument/2006/relationships/image" Target="../media/image71.wmf"/><Relationship Id="rId4" Type="http://schemas.openxmlformats.org/officeDocument/2006/relationships/image" Target="../media/image63.wmf"/><Relationship Id="rId9" Type="http://schemas.openxmlformats.org/officeDocument/2006/relationships/image" Target="../media/image70.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80.wmf"/><Relationship Id="rId3" Type="http://schemas.openxmlformats.org/officeDocument/2006/relationships/image" Target="../media/image75.wmf"/><Relationship Id="rId7" Type="http://schemas.openxmlformats.org/officeDocument/2006/relationships/image" Target="../media/image79.wmf"/><Relationship Id="rId2" Type="http://schemas.openxmlformats.org/officeDocument/2006/relationships/image" Target="../media/image74.wmf"/><Relationship Id="rId1" Type="http://schemas.openxmlformats.org/officeDocument/2006/relationships/image" Target="../media/image73.wmf"/><Relationship Id="rId6" Type="http://schemas.openxmlformats.org/officeDocument/2006/relationships/image" Target="../media/image78.wmf"/><Relationship Id="rId11" Type="http://schemas.openxmlformats.org/officeDocument/2006/relationships/image" Target="../media/image83.wmf"/><Relationship Id="rId5" Type="http://schemas.openxmlformats.org/officeDocument/2006/relationships/image" Target="../media/image77.wmf"/><Relationship Id="rId10" Type="http://schemas.openxmlformats.org/officeDocument/2006/relationships/image" Target="../media/image82.wmf"/><Relationship Id="rId4" Type="http://schemas.openxmlformats.org/officeDocument/2006/relationships/image" Target="../media/image76.wmf"/><Relationship Id="rId9" Type="http://schemas.openxmlformats.org/officeDocument/2006/relationships/image" Target="../media/image8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l" defTabSz="990600">
              <a:spcBef>
                <a:spcPct val="0"/>
              </a:spcBef>
              <a:defRPr sz="1300">
                <a:latin typeface="Arial" charset="0"/>
                <a:ea typeface="宋体" pitchFamily="2" charset="-122"/>
              </a:defRPr>
            </a:lvl1pPr>
          </a:lstStyle>
          <a:p>
            <a:pPr>
              <a:defRPr/>
            </a:pPr>
            <a:endParaRPr lang="en-US" altLang="zh-CN"/>
          </a:p>
        </p:txBody>
      </p:sp>
      <p:sp>
        <p:nvSpPr>
          <p:cNvPr id="4505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a:spcBef>
                <a:spcPct val="0"/>
              </a:spcBef>
              <a:defRPr sz="1300">
                <a:latin typeface="Arial" charset="0"/>
                <a:ea typeface="宋体" pitchFamily="2" charset="-122"/>
              </a:defRPr>
            </a:lvl1pPr>
          </a:lstStyle>
          <a:p>
            <a:pPr>
              <a:defRPr/>
            </a:pPr>
            <a:endParaRPr lang="en-US" altLang="zh-CN"/>
          </a:p>
        </p:txBody>
      </p:sp>
      <p:sp>
        <p:nvSpPr>
          <p:cNvPr id="4506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l" defTabSz="990600">
              <a:spcBef>
                <a:spcPct val="0"/>
              </a:spcBef>
              <a:defRPr sz="1300">
                <a:latin typeface="Arial" charset="0"/>
                <a:ea typeface="宋体" pitchFamily="2" charset="-122"/>
              </a:defRPr>
            </a:lvl1pPr>
          </a:lstStyle>
          <a:p>
            <a:pPr>
              <a:defRPr/>
            </a:pPr>
            <a:endParaRPr lang="en-US" altLang="zh-CN"/>
          </a:p>
        </p:txBody>
      </p:sp>
      <p:sp>
        <p:nvSpPr>
          <p:cNvPr id="4506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a:defRPr sz="1300"/>
            </a:lvl1pPr>
          </a:lstStyle>
          <a:p>
            <a:fld id="{CA6AD766-69A9-4B19-BA72-B4259709B570}" type="slidenum">
              <a:rPr lang="en-US" altLang="zh-CN"/>
              <a:pPr/>
              <a:t>‹#›</a:t>
            </a:fld>
            <a:endParaRPr lang="en-US" altLang="zh-CN"/>
          </a:p>
        </p:txBody>
      </p:sp>
    </p:spTree>
    <p:extLst>
      <p:ext uri="{BB962C8B-B14F-4D97-AF65-F5344CB8AC3E}">
        <p14:creationId xmlns:p14="http://schemas.microsoft.com/office/powerpoint/2010/main" val="40279370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1175"/>
          </a:xfrm>
          <a:prstGeom prst="rect">
            <a:avLst/>
          </a:prstGeom>
        </p:spPr>
        <p:txBody>
          <a:bodyPr vert="horz" lIns="91440" tIns="45720" rIns="91440" bIns="45720" rtlCol="0"/>
          <a:lstStyle>
            <a:lvl1pPr algn="l">
              <a:spcBef>
                <a:spcPct val="0"/>
              </a:spcBef>
              <a:defRPr sz="1200">
                <a:latin typeface="Arial" charset="0"/>
                <a:ea typeface="宋体" pitchFamily="2" charset="-122"/>
              </a:defRPr>
            </a:lvl1pPr>
          </a:lstStyle>
          <a:p>
            <a:pPr>
              <a:defRPr/>
            </a:pPr>
            <a:endParaRPr lang="zh-CN" altLang="en-US"/>
          </a:p>
        </p:txBody>
      </p:sp>
      <p:sp>
        <p:nvSpPr>
          <p:cNvPr id="3" name="日期占位符 2"/>
          <p:cNvSpPr>
            <a:spLocks noGrp="1"/>
          </p:cNvSpPr>
          <p:nvPr>
            <p:ph type="dt" idx="1"/>
          </p:nvPr>
        </p:nvSpPr>
        <p:spPr>
          <a:xfrm>
            <a:off x="4021138" y="0"/>
            <a:ext cx="3076575" cy="511175"/>
          </a:xfrm>
          <a:prstGeom prst="rect">
            <a:avLst/>
          </a:prstGeom>
        </p:spPr>
        <p:txBody>
          <a:bodyPr vert="horz" lIns="91440" tIns="45720" rIns="91440" bIns="45720" rtlCol="0"/>
          <a:lstStyle>
            <a:lvl1pPr algn="r">
              <a:spcBef>
                <a:spcPct val="0"/>
              </a:spcBef>
              <a:defRPr sz="1200">
                <a:latin typeface="Arial" charset="0"/>
                <a:ea typeface="宋体" pitchFamily="2" charset="-122"/>
              </a:defRPr>
            </a:lvl1pPr>
          </a:lstStyle>
          <a:p>
            <a:pPr>
              <a:defRPr/>
            </a:pPr>
            <a:fld id="{B33B9442-C22E-4703-B9F8-CFA8E5A22F15}" type="datetimeFigureOut">
              <a:rPr lang="zh-CN" altLang="en-US"/>
              <a:pPr>
                <a:defRPr/>
              </a:pPr>
              <a:t>2018/10/24</a:t>
            </a:fld>
            <a:endParaRPr lang="zh-CN" altLang="en-US"/>
          </a:p>
        </p:txBody>
      </p:sp>
      <p:sp>
        <p:nvSpPr>
          <p:cNvPr id="4" name="幻灯片图像占位符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709613" y="4860925"/>
            <a:ext cx="5680075" cy="4605338"/>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9721850"/>
            <a:ext cx="3076575" cy="511175"/>
          </a:xfrm>
          <a:prstGeom prst="rect">
            <a:avLst/>
          </a:prstGeom>
        </p:spPr>
        <p:txBody>
          <a:bodyPr vert="horz" lIns="91440" tIns="45720" rIns="91440" bIns="45720" rtlCol="0" anchor="b"/>
          <a:lstStyle>
            <a:lvl1pPr algn="l">
              <a:spcBef>
                <a:spcPct val="0"/>
              </a:spcBef>
              <a:defRPr sz="1200">
                <a:latin typeface="Arial" charset="0"/>
                <a:ea typeface="宋体" pitchFamily="2" charset="-122"/>
              </a:defRPr>
            </a:lvl1pPr>
          </a:lstStyle>
          <a:p>
            <a:pPr>
              <a:defRPr/>
            </a:pPr>
            <a:endParaRPr lang="zh-CN" altLang="en-US"/>
          </a:p>
        </p:txBody>
      </p:sp>
      <p:sp>
        <p:nvSpPr>
          <p:cNvPr id="7" name="灯片编号占位符 6"/>
          <p:cNvSpPr>
            <a:spLocks noGrp="1"/>
          </p:cNvSpPr>
          <p:nvPr>
            <p:ph type="sldNum" sz="quarter" idx="5"/>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512C72D9-BAFE-4882-8A86-0414978F0B35}" type="slidenum">
              <a:rPr lang="zh-CN" altLang="en-US"/>
              <a:pPr/>
              <a:t>‹#›</a:t>
            </a:fld>
            <a:endParaRPr lang="zh-CN" altLang="en-US"/>
          </a:p>
        </p:txBody>
      </p:sp>
    </p:spTree>
    <p:extLst>
      <p:ext uri="{BB962C8B-B14F-4D97-AF65-F5344CB8AC3E}">
        <p14:creationId xmlns:p14="http://schemas.microsoft.com/office/powerpoint/2010/main" val="107361692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12C72D9-BAFE-4882-8A86-0414978F0B35}" type="slidenum">
              <a:rPr lang="zh-CN" altLang="en-US" smtClean="0"/>
              <a:pPr/>
              <a:t>1</a:t>
            </a:fld>
            <a:endParaRPr lang="zh-CN" altLang="en-US"/>
          </a:p>
        </p:txBody>
      </p:sp>
    </p:spTree>
    <p:extLst>
      <p:ext uri="{BB962C8B-B14F-4D97-AF65-F5344CB8AC3E}">
        <p14:creationId xmlns:p14="http://schemas.microsoft.com/office/powerpoint/2010/main" val="3843582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Tree>
    <p:extLst>
      <p:ext uri="{BB962C8B-B14F-4D97-AF65-F5344CB8AC3E}">
        <p14:creationId xmlns:p14="http://schemas.microsoft.com/office/powerpoint/2010/main" val="34651591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9E0698A1-09A4-4307-996E-6CC04CCABD1B}" type="slidenum">
              <a:rPr lang="en-US" altLang="zh-CN"/>
              <a:pPr/>
              <a:t>‹#›</a:t>
            </a:fld>
            <a:endParaRPr lang="en-US" altLang="zh-CN"/>
          </a:p>
        </p:txBody>
      </p:sp>
    </p:spTree>
    <p:extLst>
      <p:ext uri="{BB962C8B-B14F-4D97-AF65-F5344CB8AC3E}">
        <p14:creationId xmlns:p14="http://schemas.microsoft.com/office/powerpoint/2010/main" val="1227777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C2935779-22DE-4A80-ADCD-1173AA4394AA}" type="slidenum">
              <a:rPr lang="en-US" altLang="zh-CN"/>
              <a:pPr/>
              <a:t>‹#›</a:t>
            </a:fld>
            <a:endParaRPr lang="en-US" altLang="zh-CN"/>
          </a:p>
        </p:txBody>
      </p:sp>
    </p:spTree>
    <p:extLst>
      <p:ext uri="{BB962C8B-B14F-4D97-AF65-F5344CB8AC3E}">
        <p14:creationId xmlns:p14="http://schemas.microsoft.com/office/powerpoint/2010/main" val="1280412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5D45B2AB-DF3C-4776-828D-DF1547E4AFD4}" type="slidenum">
              <a:rPr lang="en-US" altLang="zh-CN"/>
              <a:pPr/>
              <a:t>‹#›</a:t>
            </a:fld>
            <a:endParaRPr lang="en-US" altLang="zh-CN"/>
          </a:p>
        </p:txBody>
      </p:sp>
    </p:spTree>
    <p:extLst>
      <p:ext uri="{BB962C8B-B14F-4D97-AF65-F5344CB8AC3E}">
        <p14:creationId xmlns:p14="http://schemas.microsoft.com/office/powerpoint/2010/main" val="7213010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25963"/>
          </a:xfrm>
        </p:spPr>
        <p:txBody>
          <a:bodyPr/>
          <a:lstStyle/>
          <a:p>
            <a:pPr lvl="0"/>
            <a:endParaRPr lang="zh-CN" alt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CE4E81CF-2CF7-4438-A3FA-F8FCEE89E7AE}" type="slidenum">
              <a:rPr lang="en-US" altLang="zh-CN"/>
              <a:pPr/>
              <a:t>‹#›</a:t>
            </a:fld>
            <a:endParaRPr lang="en-US" altLang="zh-CN"/>
          </a:p>
        </p:txBody>
      </p:sp>
    </p:spTree>
    <p:extLst>
      <p:ext uri="{BB962C8B-B14F-4D97-AF65-F5344CB8AC3E}">
        <p14:creationId xmlns:p14="http://schemas.microsoft.com/office/powerpoint/2010/main" val="2659254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8229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3938588"/>
            <a:ext cx="8229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CDF5011D-F692-42E0-A5AA-AEA76BE8E265}" type="slidenum">
              <a:rPr lang="en-US" altLang="zh-CN"/>
              <a:pPr/>
              <a:t>‹#›</a:t>
            </a:fld>
            <a:endParaRPr lang="en-US" altLang="zh-CN"/>
          </a:p>
        </p:txBody>
      </p:sp>
    </p:spTree>
    <p:extLst>
      <p:ext uri="{BB962C8B-B14F-4D97-AF65-F5344CB8AC3E}">
        <p14:creationId xmlns:p14="http://schemas.microsoft.com/office/powerpoint/2010/main" val="25637624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half" idx="3"/>
          </p:nvPr>
        </p:nvSpPr>
        <p:spPr>
          <a:xfrm>
            <a:off x="457200" y="3938588"/>
            <a:ext cx="8229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fld id="{D7B2DAC1-0DF0-4882-A18E-9B3C956EDE7B}" type="slidenum">
              <a:rPr lang="en-US" altLang="zh-CN"/>
              <a:pPr/>
              <a:t>‹#›</a:t>
            </a:fld>
            <a:endParaRPr lang="en-US" altLang="zh-CN"/>
          </a:p>
        </p:txBody>
      </p:sp>
    </p:spTree>
    <p:extLst>
      <p:ext uri="{BB962C8B-B14F-4D97-AF65-F5344CB8AC3E}">
        <p14:creationId xmlns:p14="http://schemas.microsoft.com/office/powerpoint/2010/main" val="25945454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42D10505-46FB-4DA7-8F51-3A42583D291C}" type="slidenum">
              <a:rPr lang="en-US" altLang="zh-CN"/>
              <a:pPr/>
              <a:t>‹#›</a:t>
            </a:fld>
            <a:endParaRPr lang="en-US" altLang="zh-CN"/>
          </a:p>
        </p:txBody>
      </p:sp>
    </p:spTree>
    <p:extLst>
      <p:ext uri="{BB962C8B-B14F-4D97-AF65-F5344CB8AC3E}">
        <p14:creationId xmlns:p14="http://schemas.microsoft.com/office/powerpoint/2010/main" val="35874136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57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half" idx="3"/>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fld id="{47F6592F-AC8B-41F7-A2A0-D1EC8DC07DCB}" type="slidenum">
              <a:rPr lang="en-US" altLang="zh-CN"/>
              <a:pPr/>
              <a:t>‹#›</a:t>
            </a:fld>
            <a:endParaRPr lang="en-US" altLang="zh-CN"/>
          </a:p>
        </p:txBody>
      </p:sp>
    </p:spTree>
    <p:extLst>
      <p:ext uri="{BB962C8B-B14F-4D97-AF65-F5344CB8AC3E}">
        <p14:creationId xmlns:p14="http://schemas.microsoft.com/office/powerpoint/2010/main" val="4955797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1139825" y="-138113"/>
            <a:ext cx="7793038" cy="1143001"/>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1042988" y="14843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5005388" y="14843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1042988" y="36179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5005388" y="36179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3"/>
          <p:cNvSpPr>
            <a:spLocks noGrp="1" noChangeArrowheads="1"/>
          </p:cNvSpPr>
          <p:nvPr>
            <p:ph type="sldNum" sz="quarter" idx="12"/>
          </p:nvPr>
        </p:nvSpPr>
        <p:spPr>
          <a:ln/>
        </p:spPr>
        <p:txBody>
          <a:bodyPr/>
          <a:lstStyle>
            <a:lvl1pPr>
              <a:defRPr/>
            </a:lvl1pPr>
          </a:lstStyle>
          <a:p>
            <a:pPr>
              <a:defRPr/>
            </a:pPr>
            <a:fld id="{38680971-E181-49F7-8011-93B227E0B111}" type="slidenum">
              <a:rPr lang="zh-CN" altLang="en-US"/>
              <a:pPr>
                <a:defRPr/>
              </a:pPr>
              <a:t>‹#›</a:t>
            </a:fld>
            <a:endParaRPr lang="en-US" altLang="zh-CN"/>
          </a:p>
        </p:txBody>
      </p:sp>
    </p:spTree>
    <p:extLst>
      <p:ext uri="{BB962C8B-B14F-4D97-AF65-F5344CB8AC3E}">
        <p14:creationId xmlns:p14="http://schemas.microsoft.com/office/powerpoint/2010/main" val="38448167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39825" y="-138113"/>
            <a:ext cx="7793038" cy="1143001"/>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042988" y="14843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005388" y="14843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E7A54E2D-3F3F-40FF-A0CE-2D73A0B1299A}" type="slidenum">
              <a:rPr lang="zh-CN" altLang="en-US"/>
              <a:pPr>
                <a:defRPr/>
              </a:pPr>
              <a:t>‹#›</a:t>
            </a:fld>
            <a:endParaRPr lang="en-US" altLang="zh-CN"/>
          </a:p>
        </p:txBody>
      </p:sp>
    </p:spTree>
    <p:extLst>
      <p:ext uri="{BB962C8B-B14F-4D97-AF65-F5344CB8AC3E}">
        <p14:creationId xmlns:p14="http://schemas.microsoft.com/office/powerpoint/2010/main" val="3286772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BFEB24BD-BE86-410A-BF7A-1F4EAF97620B}" type="slidenum">
              <a:rPr lang="en-US" altLang="zh-CN"/>
              <a:pPr/>
              <a:t>‹#›</a:t>
            </a:fld>
            <a:endParaRPr lang="en-US" altLang="zh-CN"/>
          </a:p>
        </p:txBody>
      </p:sp>
    </p:spTree>
    <p:extLst>
      <p:ext uri="{BB962C8B-B14F-4D97-AF65-F5344CB8AC3E}">
        <p14:creationId xmlns:p14="http://schemas.microsoft.com/office/powerpoint/2010/main" val="423107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C7A5B3C6-080C-450D-BB27-3F70ABBD9241}" type="slidenum">
              <a:rPr lang="en-US" altLang="zh-CN"/>
              <a:pPr/>
              <a:t>‹#›</a:t>
            </a:fld>
            <a:endParaRPr lang="en-US" altLang="zh-CN"/>
          </a:p>
        </p:txBody>
      </p:sp>
    </p:spTree>
    <p:extLst>
      <p:ext uri="{BB962C8B-B14F-4D97-AF65-F5344CB8AC3E}">
        <p14:creationId xmlns:p14="http://schemas.microsoft.com/office/powerpoint/2010/main" val="2179869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50FF84C3-8FB5-4DC4-A04E-36F41384DB80}" type="slidenum">
              <a:rPr lang="en-US" altLang="zh-CN"/>
              <a:pPr/>
              <a:t>‹#›</a:t>
            </a:fld>
            <a:endParaRPr lang="en-US" altLang="zh-CN"/>
          </a:p>
        </p:txBody>
      </p:sp>
    </p:spTree>
    <p:extLst>
      <p:ext uri="{BB962C8B-B14F-4D97-AF65-F5344CB8AC3E}">
        <p14:creationId xmlns:p14="http://schemas.microsoft.com/office/powerpoint/2010/main" val="1578370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972DCEB1-0306-451A-8B42-CCD4C410BC2B}" type="slidenum">
              <a:rPr lang="en-US" altLang="zh-CN"/>
              <a:pPr/>
              <a:t>‹#›</a:t>
            </a:fld>
            <a:endParaRPr lang="en-US" altLang="zh-CN"/>
          </a:p>
        </p:txBody>
      </p:sp>
    </p:spTree>
    <p:extLst>
      <p:ext uri="{BB962C8B-B14F-4D97-AF65-F5344CB8AC3E}">
        <p14:creationId xmlns:p14="http://schemas.microsoft.com/office/powerpoint/2010/main" val="3990820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B1D1AD24-FE8E-4554-B7E4-2A9C1C821F87}" type="slidenum">
              <a:rPr lang="en-US" altLang="zh-CN"/>
              <a:pPr/>
              <a:t>‹#›</a:t>
            </a:fld>
            <a:endParaRPr lang="en-US" altLang="zh-CN"/>
          </a:p>
        </p:txBody>
      </p:sp>
    </p:spTree>
    <p:extLst>
      <p:ext uri="{BB962C8B-B14F-4D97-AF65-F5344CB8AC3E}">
        <p14:creationId xmlns:p14="http://schemas.microsoft.com/office/powerpoint/2010/main" val="3788836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A4283475-2EEC-45A6-9415-B871293A00AC}" type="slidenum">
              <a:rPr lang="en-US" altLang="zh-CN"/>
              <a:pPr/>
              <a:t>‹#›</a:t>
            </a:fld>
            <a:endParaRPr lang="en-US" altLang="zh-CN"/>
          </a:p>
        </p:txBody>
      </p:sp>
    </p:spTree>
    <p:extLst>
      <p:ext uri="{BB962C8B-B14F-4D97-AF65-F5344CB8AC3E}">
        <p14:creationId xmlns:p14="http://schemas.microsoft.com/office/powerpoint/2010/main" val="3719247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4C5657F6-735B-4ED1-B844-4A04B74CE334}" type="slidenum">
              <a:rPr lang="en-US" altLang="zh-CN"/>
              <a:pPr/>
              <a:t>‹#›</a:t>
            </a:fld>
            <a:endParaRPr lang="en-US" altLang="zh-CN"/>
          </a:p>
        </p:txBody>
      </p:sp>
    </p:spTree>
    <p:extLst>
      <p:ext uri="{BB962C8B-B14F-4D97-AF65-F5344CB8AC3E}">
        <p14:creationId xmlns:p14="http://schemas.microsoft.com/office/powerpoint/2010/main" val="3975177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D86ED892-51B1-4CCB-92D4-886C34DBEDC0}" type="slidenum">
              <a:rPr lang="en-US" altLang="zh-CN"/>
              <a:pPr/>
              <a:t>‹#›</a:t>
            </a:fld>
            <a:endParaRPr lang="en-US" altLang="zh-CN"/>
          </a:p>
        </p:txBody>
      </p:sp>
    </p:spTree>
    <p:extLst>
      <p:ext uri="{BB962C8B-B14F-4D97-AF65-F5344CB8AC3E}">
        <p14:creationId xmlns:p14="http://schemas.microsoft.com/office/powerpoint/2010/main" val="17696701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spcBef>
                <a:spcPct val="0"/>
              </a:spcBef>
              <a:defRPr sz="1400">
                <a:latin typeface="Arial" charset="0"/>
                <a:ea typeface="宋体"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400">
                <a:latin typeface="Arial" charset="0"/>
                <a:ea typeface="宋体"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FB3FC768-F3F4-4418-96C1-DFC34B1BFCA7}"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40.wmf"/><Relationship Id="rId5" Type="http://schemas.openxmlformats.org/officeDocument/2006/relationships/oleObject" Target="../embeddings/oleObject2.bin"/><Relationship Id="rId4" Type="http://schemas.openxmlformats.org/officeDocument/2006/relationships/image" Target="../media/image39.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42.w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45.jpe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44.wmf"/><Relationship Id="rId5" Type="http://schemas.openxmlformats.org/officeDocument/2006/relationships/oleObject" Target="../embeddings/oleObject5.bin"/><Relationship Id="rId4" Type="http://schemas.openxmlformats.org/officeDocument/2006/relationships/image" Target="../media/image43.wmf"/></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8" Type="http://schemas.openxmlformats.org/officeDocument/2006/relationships/image" Target="../media/image51.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17.xml"/><Relationship Id="rId1" Type="http://schemas.openxmlformats.org/officeDocument/2006/relationships/vmlDrawing" Target="../drawings/vmlDrawing4.vml"/><Relationship Id="rId6" Type="http://schemas.openxmlformats.org/officeDocument/2006/relationships/image" Target="../media/image50.wmf"/><Relationship Id="rId11" Type="http://schemas.openxmlformats.org/officeDocument/2006/relationships/image" Target="../media/image52.wmf"/><Relationship Id="rId5" Type="http://schemas.openxmlformats.org/officeDocument/2006/relationships/oleObject" Target="../embeddings/oleObject7.bin"/><Relationship Id="rId10" Type="http://schemas.openxmlformats.org/officeDocument/2006/relationships/oleObject" Target="../embeddings/oleObject9.bin"/><Relationship Id="rId4" Type="http://schemas.openxmlformats.org/officeDocument/2006/relationships/image" Target="../media/image49.wmf"/><Relationship Id="rId9" Type="http://schemas.openxmlformats.org/officeDocument/2006/relationships/image" Target="../media/image53.png"/></Relationships>
</file>

<file path=ppt/slides/_rels/slide28.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55.emf"/><Relationship Id="rId5" Type="http://schemas.openxmlformats.org/officeDocument/2006/relationships/oleObject" Target="../embeddings/oleObject11.bin"/><Relationship Id="rId4" Type="http://schemas.openxmlformats.org/officeDocument/2006/relationships/image" Target="../media/image54.wmf"/></Relationships>
</file>

<file path=ppt/slides/_rels/slide2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16.bin"/><Relationship Id="rId13" Type="http://schemas.openxmlformats.org/officeDocument/2006/relationships/image" Target="../media/image63.wmf"/><Relationship Id="rId3" Type="http://schemas.openxmlformats.org/officeDocument/2006/relationships/oleObject" Target="../embeddings/oleObject13.bin"/><Relationship Id="rId7" Type="http://schemas.openxmlformats.org/officeDocument/2006/relationships/image" Target="../media/image60.wmf"/><Relationship Id="rId12" Type="http://schemas.openxmlformats.org/officeDocument/2006/relationships/oleObject" Target="../embeddings/oleObject18.bin"/><Relationship Id="rId2" Type="http://schemas.openxmlformats.org/officeDocument/2006/relationships/slideLayout" Target="../slideLayouts/slideLayout2.xml"/><Relationship Id="rId16" Type="http://schemas.openxmlformats.org/officeDocument/2006/relationships/oleObject" Target="../embeddings/oleObject20.bin"/><Relationship Id="rId1" Type="http://schemas.openxmlformats.org/officeDocument/2006/relationships/vmlDrawing" Target="../drawings/vmlDrawing6.vml"/><Relationship Id="rId6" Type="http://schemas.openxmlformats.org/officeDocument/2006/relationships/oleObject" Target="../embeddings/oleObject15.bin"/><Relationship Id="rId11" Type="http://schemas.openxmlformats.org/officeDocument/2006/relationships/image" Target="../media/image62.wmf"/><Relationship Id="rId5" Type="http://schemas.openxmlformats.org/officeDocument/2006/relationships/oleObject" Target="../embeddings/oleObject14.bin"/><Relationship Id="rId15" Type="http://schemas.openxmlformats.org/officeDocument/2006/relationships/image" Target="../media/image64.wmf"/><Relationship Id="rId10" Type="http://schemas.openxmlformats.org/officeDocument/2006/relationships/oleObject" Target="../embeddings/oleObject17.bin"/><Relationship Id="rId4" Type="http://schemas.openxmlformats.org/officeDocument/2006/relationships/image" Target="../media/image59.wmf"/><Relationship Id="rId9" Type="http://schemas.openxmlformats.org/officeDocument/2006/relationships/image" Target="../media/image61.wmf"/><Relationship Id="rId14" Type="http://schemas.openxmlformats.org/officeDocument/2006/relationships/oleObject" Target="../embeddings/oleObject19.bin"/></Relationships>
</file>

<file path=ppt/slides/_rels/slide33.xml.rels><?xml version="1.0" encoding="UTF-8" standalone="yes"?>
<Relationships xmlns="http://schemas.openxmlformats.org/package/2006/relationships"><Relationship Id="rId8" Type="http://schemas.openxmlformats.org/officeDocument/2006/relationships/image" Target="../media/image67.wmf"/><Relationship Id="rId13" Type="http://schemas.openxmlformats.org/officeDocument/2006/relationships/oleObject" Target="../embeddings/oleObject26.bin"/><Relationship Id="rId18" Type="http://schemas.openxmlformats.org/officeDocument/2006/relationships/oleObject" Target="../embeddings/oleObject29.bin"/><Relationship Id="rId26" Type="http://schemas.openxmlformats.org/officeDocument/2006/relationships/oleObject" Target="../embeddings/oleObject33.bin"/><Relationship Id="rId3" Type="http://schemas.openxmlformats.org/officeDocument/2006/relationships/oleObject" Target="../embeddings/oleObject21.bin"/><Relationship Id="rId21" Type="http://schemas.openxmlformats.org/officeDocument/2006/relationships/image" Target="../media/image70.wmf"/><Relationship Id="rId7" Type="http://schemas.openxmlformats.org/officeDocument/2006/relationships/oleObject" Target="../embeddings/oleObject23.bin"/><Relationship Id="rId12" Type="http://schemas.openxmlformats.org/officeDocument/2006/relationships/image" Target="../media/image59.wmf"/><Relationship Id="rId17" Type="http://schemas.openxmlformats.org/officeDocument/2006/relationships/oleObject" Target="../embeddings/oleObject28.bin"/><Relationship Id="rId25" Type="http://schemas.openxmlformats.org/officeDocument/2006/relationships/image" Target="../media/image72.wmf"/><Relationship Id="rId2" Type="http://schemas.openxmlformats.org/officeDocument/2006/relationships/slideLayout" Target="../slideLayouts/slideLayout2.xml"/><Relationship Id="rId16" Type="http://schemas.openxmlformats.org/officeDocument/2006/relationships/image" Target="../media/image61.wmf"/><Relationship Id="rId20" Type="http://schemas.openxmlformats.org/officeDocument/2006/relationships/oleObject" Target="../embeddings/oleObject30.bin"/><Relationship Id="rId1" Type="http://schemas.openxmlformats.org/officeDocument/2006/relationships/vmlDrawing" Target="../drawings/vmlDrawing7.vml"/><Relationship Id="rId6" Type="http://schemas.openxmlformats.org/officeDocument/2006/relationships/image" Target="../media/image66.wmf"/><Relationship Id="rId11" Type="http://schemas.openxmlformats.org/officeDocument/2006/relationships/oleObject" Target="../embeddings/oleObject25.bin"/><Relationship Id="rId24" Type="http://schemas.openxmlformats.org/officeDocument/2006/relationships/oleObject" Target="../embeddings/oleObject32.bin"/><Relationship Id="rId5" Type="http://schemas.openxmlformats.org/officeDocument/2006/relationships/oleObject" Target="../embeddings/oleObject22.bin"/><Relationship Id="rId15" Type="http://schemas.openxmlformats.org/officeDocument/2006/relationships/oleObject" Target="../embeddings/oleObject27.bin"/><Relationship Id="rId23" Type="http://schemas.openxmlformats.org/officeDocument/2006/relationships/image" Target="../media/image71.wmf"/><Relationship Id="rId28" Type="http://schemas.openxmlformats.org/officeDocument/2006/relationships/image" Target="../media/image64.wmf"/><Relationship Id="rId10" Type="http://schemas.openxmlformats.org/officeDocument/2006/relationships/image" Target="../media/image63.wmf"/><Relationship Id="rId19" Type="http://schemas.openxmlformats.org/officeDocument/2006/relationships/image" Target="../media/image69.wmf"/><Relationship Id="rId4" Type="http://schemas.openxmlformats.org/officeDocument/2006/relationships/image" Target="../media/image65.wmf"/><Relationship Id="rId9" Type="http://schemas.openxmlformats.org/officeDocument/2006/relationships/oleObject" Target="../embeddings/oleObject24.bin"/><Relationship Id="rId14" Type="http://schemas.openxmlformats.org/officeDocument/2006/relationships/image" Target="../media/image68.wmf"/><Relationship Id="rId22" Type="http://schemas.openxmlformats.org/officeDocument/2006/relationships/oleObject" Target="../embeddings/oleObject31.bin"/><Relationship Id="rId27" Type="http://schemas.openxmlformats.org/officeDocument/2006/relationships/oleObject" Target="../embeddings/oleObject34.bin"/></Relationships>
</file>

<file path=ppt/slides/_rels/slide34.xml.rels><?xml version="1.0" encoding="UTF-8" standalone="yes"?>
<Relationships xmlns="http://schemas.openxmlformats.org/package/2006/relationships"><Relationship Id="rId8" Type="http://schemas.openxmlformats.org/officeDocument/2006/relationships/image" Target="../media/image75.wmf"/><Relationship Id="rId13" Type="http://schemas.openxmlformats.org/officeDocument/2006/relationships/oleObject" Target="../embeddings/oleObject40.bin"/><Relationship Id="rId18" Type="http://schemas.openxmlformats.org/officeDocument/2006/relationships/image" Target="../media/image80.wmf"/><Relationship Id="rId3" Type="http://schemas.openxmlformats.org/officeDocument/2006/relationships/oleObject" Target="../embeddings/oleObject35.bin"/><Relationship Id="rId21" Type="http://schemas.openxmlformats.org/officeDocument/2006/relationships/oleObject" Target="../embeddings/oleObject44.bin"/><Relationship Id="rId7" Type="http://schemas.openxmlformats.org/officeDocument/2006/relationships/oleObject" Target="../embeddings/oleObject37.bin"/><Relationship Id="rId12" Type="http://schemas.openxmlformats.org/officeDocument/2006/relationships/image" Target="../media/image77.wmf"/><Relationship Id="rId17" Type="http://schemas.openxmlformats.org/officeDocument/2006/relationships/oleObject" Target="../embeddings/oleObject42.bin"/><Relationship Id="rId2" Type="http://schemas.openxmlformats.org/officeDocument/2006/relationships/slideLayout" Target="../slideLayouts/slideLayout2.xml"/><Relationship Id="rId16" Type="http://schemas.openxmlformats.org/officeDocument/2006/relationships/image" Target="../media/image79.wmf"/><Relationship Id="rId20" Type="http://schemas.openxmlformats.org/officeDocument/2006/relationships/image" Target="../media/image81.wmf"/><Relationship Id="rId1" Type="http://schemas.openxmlformats.org/officeDocument/2006/relationships/vmlDrawing" Target="../drawings/vmlDrawing8.vml"/><Relationship Id="rId6" Type="http://schemas.openxmlformats.org/officeDocument/2006/relationships/image" Target="../media/image74.wmf"/><Relationship Id="rId11" Type="http://schemas.openxmlformats.org/officeDocument/2006/relationships/oleObject" Target="../embeddings/oleObject39.bin"/><Relationship Id="rId24" Type="http://schemas.openxmlformats.org/officeDocument/2006/relationships/image" Target="../media/image83.wmf"/><Relationship Id="rId5" Type="http://schemas.openxmlformats.org/officeDocument/2006/relationships/oleObject" Target="../embeddings/oleObject36.bin"/><Relationship Id="rId15" Type="http://schemas.openxmlformats.org/officeDocument/2006/relationships/oleObject" Target="../embeddings/oleObject41.bin"/><Relationship Id="rId23" Type="http://schemas.openxmlformats.org/officeDocument/2006/relationships/oleObject" Target="../embeddings/oleObject45.bin"/><Relationship Id="rId10" Type="http://schemas.openxmlformats.org/officeDocument/2006/relationships/image" Target="../media/image76.wmf"/><Relationship Id="rId19" Type="http://schemas.openxmlformats.org/officeDocument/2006/relationships/oleObject" Target="../embeddings/oleObject43.bin"/><Relationship Id="rId4" Type="http://schemas.openxmlformats.org/officeDocument/2006/relationships/image" Target="../media/image73.wmf"/><Relationship Id="rId9" Type="http://schemas.openxmlformats.org/officeDocument/2006/relationships/oleObject" Target="../embeddings/oleObject38.bin"/><Relationship Id="rId14" Type="http://schemas.openxmlformats.org/officeDocument/2006/relationships/image" Target="../media/image78.wmf"/><Relationship Id="rId22" Type="http://schemas.openxmlformats.org/officeDocument/2006/relationships/image" Target="../media/image82.wmf"/></Relationships>
</file>

<file path=ppt/slides/_rels/slide3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53.png"/><Relationship Id="rId4" Type="http://schemas.openxmlformats.org/officeDocument/2006/relationships/image" Target="../media/image86.wmf"/></Relationships>
</file>

<file path=ppt/slides/_rels/slide37.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87.e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47.bin"/><Relationship Id="rId5" Type="http://schemas.openxmlformats.org/officeDocument/2006/relationships/image" Target="../media/image90.png"/><Relationship Id="rId4" Type="http://schemas.openxmlformats.org/officeDocument/2006/relationships/image" Target="../media/image89.png"/></Relationships>
</file>

<file path=ppt/slides/_rels/slide3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93.png"/><Relationship Id="rId5" Type="http://schemas.openxmlformats.org/officeDocument/2006/relationships/image" Target="../media/image91.emf"/><Relationship Id="rId4" Type="http://schemas.openxmlformats.org/officeDocument/2006/relationships/oleObject" Target="../embeddings/oleObject48.bin"/></Relationships>
</file>

<file path=ppt/slides/_rels/slide3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image" Target="../media/image5.gif"/><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6.w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99.wmf"/><Relationship Id="rId4" Type="http://schemas.openxmlformats.org/officeDocument/2006/relationships/oleObject" Target="../embeddings/oleObject49.bin"/></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102.wmf"/><Relationship Id="rId5" Type="http://schemas.openxmlformats.org/officeDocument/2006/relationships/oleObject" Target="../embeddings/oleObject51.bin"/><Relationship Id="rId4" Type="http://schemas.openxmlformats.org/officeDocument/2006/relationships/image" Target="../media/image101.emf"/></Relationships>
</file>

<file path=ppt/slides/_rels/slide4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08.w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54.bin"/><Relationship Id="rId3" Type="http://schemas.openxmlformats.org/officeDocument/2006/relationships/notesSlide" Target="../notesSlides/notesSlide2.xml"/><Relationship Id="rId7" Type="http://schemas.openxmlformats.org/officeDocument/2006/relationships/image" Target="../media/image110.wmf"/><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oleObject" Target="../embeddings/oleObject53.bin"/><Relationship Id="rId11" Type="http://schemas.openxmlformats.org/officeDocument/2006/relationships/image" Target="../media/image112.wmf"/><Relationship Id="rId5" Type="http://schemas.openxmlformats.org/officeDocument/2006/relationships/image" Target="../media/image109.wmf"/><Relationship Id="rId10" Type="http://schemas.openxmlformats.org/officeDocument/2006/relationships/oleObject" Target="../embeddings/oleObject55.bin"/><Relationship Id="rId4" Type="http://schemas.openxmlformats.org/officeDocument/2006/relationships/oleObject" Target="../embeddings/oleObject52.bin"/><Relationship Id="rId9" Type="http://schemas.openxmlformats.org/officeDocument/2006/relationships/image" Target="../media/image111.w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38.png"/><Relationship Id="rId4" Type="http://schemas.openxmlformats.org/officeDocument/2006/relationships/image" Target="../media/image113.e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114.e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115.e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55.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7.xml"/><Relationship Id="rId1" Type="http://schemas.openxmlformats.org/officeDocument/2006/relationships/vmlDrawing" Target="../drawings/vmlDrawing19.vml"/><Relationship Id="rId4" Type="http://schemas.openxmlformats.org/officeDocument/2006/relationships/image" Target="../media/image116.e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117.e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image" Target="../media/image118.wmf"/></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2.xml"/><Relationship Id="rId4" Type="http://schemas.openxmlformats.org/officeDocument/2006/relationships/image" Target="../media/image121.jpeg"/></Relationships>
</file>

<file path=ppt/slides/_rels/slide6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126.emf"/><Relationship Id="rId3" Type="http://schemas.openxmlformats.org/officeDocument/2006/relationships/oleObject" Target="../embeddings/oleObject63.bin"/><Relationship Id="rId7" Type="http://schemas.openxmlformats.org/officeDocument/2006/relationships/oleObject" Target="../embeddings/oleObject65.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125.wmf"/><Relationship Id="rId5" Type="http://schemas.openxmlformats.org/officeDocument/2006/relationships/oleObject" Target="../embeddings/oleObject64.bin"/><Relationship Id="rId4" Type="http://schemas.openxmlformats.org/officeDocument/2006/relationships/image" Target="../media/image124.e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18.xml"/><Relationship Id="rId1" Type="http://schemas.openxmlformats.org/officeDocument/2006/relationships/vmlDrawing" Target="../drawings/vmlDrawing23.vml"/><Relationship Id="rId4" Type="http://schemas.openxmlformats.org/officeDocument/2006/relationships/image" Target="../media/image127.wmf"/></Relationships>
</file>

<file path=ppt/slides/_rels/slide6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137.wmf"/><Relationship Id="rId13" Type="http://schemas.openxmlformats.org/officeDocument/2006/relationships/oleObject" Target="../embeddings/oleObject72.bin"/><Relationship Id="rId3" Type="http://schemas.openxmlformats.org/officeDocument/2006/relationships/oleObject" Target="../embeddings/oleObject67.bin"/><Relationship Id="rId7" Type="http://schemas.openxmlformats.org/officeDocument/2006/relationships/oleObject" Target="../embeddings/oleObject69.bin"/><Relationship Id="rId12" Type="http://schemas.openxmlformats.org/officeDocument/2006/relationships/image" Target="../media/image139.wmf"/><Relationship Id="rId2" Type="http://schemas.openxmlformats.org/officeDocument/2006/relationships/slideLayout" Target="../slideLayouts/slideLayout17.xml"/><Relationship Id="rId1" Type="http://schemas.openxmlformats.org/officeDocument/2006/relationships/vmlDrawing" Target="../drawings/vmlDrawing24.vml"/><Relationship Id="rId6" Type="http://schemas.openxmlformats.org/officeDocument/2006/relationships/image" Target="../media/image136.wmf"/><Relationship Id="rId11" Type="http://schemas.openxmlformats.org/officeDocument/2006/relationships/oleObject" Target="../embeddings/oleObject71.bin"/><Relationship Id="rId5" Type="http://schemas.openxmlformats.org/officeDocument/2006/relationships/oleObject" Target="../embeddings/oleObject68.bin"/><Relationship Id="rId10" Type="http://schemas.openxmlformats.org/officeDocument/2006/relationships/image" Target="../media/image138.wmf"/><Relationship Id="rId4" Type="http://schemas.openxmlformats.org/officeDocument/2006/relationships/image" Target="../media/image135.wmf"/><Relationship Id="rId9" Type="http://schemas.openxmlformats.org/officeDocument/2006/relationships/oleObject" Target="../embeddings/oleObject70.bin"/><Relationship Id="rId14" Type="http://schemas.openxmlformats.org/officeDocument/2006/relationships/image" Target="../media/image140.wmf"/></Relationships>
</file>

<file path=ppt/slides/_rels/slide76.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141.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144.wmf"/><Relationship Id="rId5" Type="http://schemas.openxmlformats.org/officeDocument/2006/relationships/oleObject" Target="../embeddings/oleObject74.bin"/><Relationship Id="rId4" Type="http://schemas.openxmlformats.org/officeDocument/2006/relationships/image" Target="../media/image143.w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46.w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image" Target="../media/image148.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image" Target="../media/image153.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9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pPr eaLnBrk="1" hangingPunct="1"/>
            <a:r>
              <a:rPr lang="zh-CN" altLang="en-US" b="1" dirty="0" smtClean="0">
                <a:solidFill>
                  <a:schemeClr val="accent2"/>
                </a:solidFill>
                <a:latin typeface="微软雅黑" panose="020B0503020204020204" pitchFamily="34" charset="-122"/>
                <a:ea typeface="微软雅黑" panose="020B0503020204020204" pitchFamily="34" charset="-122"/>
              </a:rPr>
              <a:t>第</a:t>
            </a:r>
            <a:r>
              <a:rPr lang="en-US" altLang="zh-CN" b="1" dirty="0" smtClean="0">
                <a:solidFill>
                  <a:schemeClr val="accent2"/>
                </a:solidFill>
                <a:latin typeface="微软雅黑" panose="020B0503020204020204" pitchFamily="34" charset="-122"/>
                <a:ea typeface="微软雅黑" panose="020B0503020204020204" pitchFamily="34" charset="-122"/>
              </a:rPr>
              <a:t>2</a:t>
            </a:r>
            <a:r>
              <a:rPr lang="zh-CN" altLang="en-US" b="1" dirty="0" smtClean="0">
                <a:solidFill>
                  <a:schemeClr val="accent2"/>
                </a:solidFill>
                <a:latin typeface="微软雅黑" panose="020B0503020204020204" pitchFamily="34" charset="-122"/>
                <a:ea typeface="微软雅黑" panose="020B0503020204020204" pitchFamily="34" charset="-122"/>
              </a:rPr>
              <a:t>章　通信系统基础</a:t>
            </a:r>
          </a:p>
        </p:txBody>
      </p:sp>
      <p:sp>
        <p:nvSpPr>
          <p:cNvPr id="2" name="灯片编号占位符 1"/>
          <p:cNvSpPr>
            <a:spLocks noGrp="1"/>
          </p:cNvSpPr>
          <p:nvPr>
            <p:ph type="sldNum" sz="quarter" idx="12"/>
          </p:nvPr>
        </p:nvSpPr>
        <p:spPr/>
        <p:txBody>
          <a:bodyPr/>
          <a:lstStyle/>
          <a:p>
            <a:fld id="{9E0698A1-09A4-4307-996E-6CC04CCABD1B}" type="slidenum">
              <a:rPr lang="en-US" altLang="zh-CN" smtClean="0"/>
              <a:pPr/>
              <a:t>1</a:t>
            </a:fld>
            <a:endParaRPr lang="en-US" altLang="zh-CN"/>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r>
              <a:rPr lang="zh-CN" altLang="en-US" sz="4000" b="1" kern="1200" dirty="0">
                <a:solidFill>
                  <a:srgbClr val="381850"/>
                </a:solidFill>
                <a:latin typeface="微软雅黑" panose="020B0503020204020204" pitchFamily="34" charset="-122"/>
                <a:ea typeface="微软雅黑" panose="020B0503020204020204" pitchFamily="34" charset="-122"/>
              </a:rPr>
              <a:t>耦合器</a:t>
            </a:r>
          </a:p>
        </p:txBody>
      </p:sp>
      <p:pic>
        <p:nvPicPr>
          <p:cNvPr id="161794" name="Picture 2" descr="“耦合器”的图片搜索结果"/>
          <p:cNvPicPr>
            <a:picLocks noChangeAspect="1" noChangeArrowheads="1"/>
          </p:cNvPicPr>
          <p:nvPr/>
        </p:nvPicPr>
        <p:blipFill rotWithShape="1">
          <a:blip r:embed="rId2">
            <a:extLst>
              <a:ext uri="{28A0092B-C50C-407E-A947-70E740481C1C}">
                <a14:useLocalDpi xmlns:a14="http://schemas.microsoft.com/office/drawing/2010/main" val="0"/>
              </a:ext>
            </a:extLst>
          </a:blip>
          <a:srcRect l="4512" t="12355" r="31171" b="49035"/>
          <a:stretch/>
        </p:blipFill>
        <p:spPr bwMode="auto">
          <a:xfrm>
            <a:off x="2514600" y="1981200"/>
            <a:ext cx="4343401"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61796" name="Picture 4" descr="“耦合器”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1" y="4495800"/>
            <a:ext cx="2743200" cy="1733551"/>
          </a:xfrm>
          <a:prstGeom prst="rect">
            <a:avLst/>
          </a:prstGeom>
          <a:noFill/>
          <a:extLst>
            <a:ext uri="{909E8E84-426E-40DD-AFC4-6F175D3DCCD1}">
              <a14:hiddenFill xmlns:a14="http://schemas.microsoft.com/office/drawing/2010/main">
                <a:solidFill>
                  <a:srgbClr val="FFFFFF"/>
                </a:solidFill>
              </a14:hiddenFill>
            </a:ext>
          </a:extLst>
        </p:spPr>
      </p:pic>
      <p:pic>
        <p:nvPicPr>
          <p:cNvPr id="161798" name="Picture 6" descr="“耦合器 标贴”的图片搜索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4507523"/>
            <a:ext cx="2381250" cy="1733551"/>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fld id="{BFEB24BD-BE86-410A-BF7A-1F4EAF97620B}" type="slidenum">
              <a:rPr lang="en-US" altLang="zh-CN" smtClean="0"/>
              <a:pPr/>
              <a:t>10</a:t>
            </a:fld>
            <a:endParaRPr lang="en-US" altLang="zh-CN"/>
          </a:p>
        </p:txBody>
      </p:sp>
    </p:spTree>
    <p:extLst>
      <p:ext uri="{BB962C8B-B14F-4D97-AF65-F5344CB8AC3E}">
        <p14:creationId xmlns:p14="http://schemas.microsoft.com/office/powerpoint/2010/main" val="9428904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r>
              <a:rPr lang="zh-CN" altLang="en-US" sz="4000" b="1" kern="1200" dirty="0">
                <a:solidFill>
                  <a:srgbClr val="381850"/>
                </a:solidFill>
                <a:latin typeface="微软雅黑" panose="020B0503020204020204" pitchFamily="34" charset="-122"/>
                <a:ea typeface="微软雅黑" panose="020B0503020204020204" pitchFamily="34" charset="-122"/>
              </a:rPr>
              <a:t>滤波器</a:t>
            </a:r>
          </a:p>
        </p:txBody>
      </p:sp>
      <p:pic>
        <p:nvPicPr>
          <p:cNvPr id="163844" name="Picture 4" descr="“腔体滤波器”的图片搜索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56092"/>
            <a:ext cx="2933700" cy="2933701"/>
          </a:xfrm>
          <a:prstGeom prst="rect">
            <a:avLst/>
          </a:prstGeom>
          <a:noFill/>
          <a:extLst>
            <a:ext uri="{909E8E84-426E-40DD-AFC4-6F175D3DCCD1}">
              <a14:hiddenFill xmlns:a14="http://schemas.microsoft.com/office/drawing/2010/main">
                <a:solidFill>
                  <a:srgbClr val="FFFFFF"/>
                </a:solidFill>
              </a14:hiddenFill>
            </a:ext>
          </a:extLst>
        </p:spPr>
      </p:pic>
      <p:pic>
        <p:nvPicPr>
          <p:cNvPr id="163846" name="Picture 6" descr="“介质滤波器”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1356092"/>
            <a:ext cx="3477393" cy="3171946"/>
          </a:xfrm>
          <a:prstGeom prst="rect">
            <a:avLst/>
          </a:prstGeom>
          <a:noFill/>
          <a:extLst>
            <a:ext uri="{909E8E84-426E-40DD-AFC4-6F175D3DCCD1}">
              <a14:hiddenFill xmlns:a14="http://schemas.microsoft.com/office/drawing/2010/main">
                <a:solidFill>
                  <a:srgbClr val="FFFFFF"/>
                </a:solidFill>
              </a14:hiddenFill>
            </a:ext>
          </a:extLst>
        </p:spPr>
      </p:pic>
      <p:pic>
        <p:nvPicPr>
          <p:cNvPr id="163848" name="Picture 8" descr="“声表滤波器”的图片搜索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466371"/>
            <a:ext cx="2847975" cy="1809751"/>
          </a:xfrm>
          <a:prstGeom prst="rect">
            <a:avLst/>
          </a:prstGeom>
          <a:noFill/>
          <a:extLst>
            <a:ext uri="{909E8E84-426E-40DD-AFC4-6F175D3DCCD1}">
              <a14:hiddenFill xmlns:a14="http://schemas.microsoft.com/office/drawing/2010/main">
                <a:solidFill>
                  <a:srgbClr val="FFFFFF"/>
                </a:solidFill>
              </a14:hiddenFill>
            </a:ext>
          </a:extLst>
        </p:spPr>
      </p:pic>
      <p:pic>
        <p:nvPicPr>
          <p:cNvPr id="163850" name="Picture 10" descr="“SIW滤波器”的图片搜索结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5200" y="4601307"/>
            <a:ext cx="5295900" cy="2113846"/>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fld id="{BFEB24BD-BE86-410A-BF7A-1F4EAF97620B}" type="slidenum">
              <a:rPr lang="en-US" altLang="zh-CN" smtClean="0"/>
              <a:pPr/>
              <a:t>11</a:t>
            </a:fld>
            <a:endParaRPr lang="en-US" altLang="zh-CN"/>
          </a:p>
        </p:txBody>
      </p:sp>
    </p:spTree>
    <p:extLst>
      <p:ext uri="{BB962C8B-B14F-4D97-AF65-F5344CB8AC3E}">
        <p14:creationId xmlns:p14="http://schemas.microsoft.com/office/powerpoint/2010/main" val="19040158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r>
              <a:rPr lang="zh-CN" altLang="en-US" sz="4000" b="1" kern="1200" dirty="0">
                <a:solidFill>
                  <a:srgbClr val="381850"/>
                </a:solidFill>
                <a:latin typeface="微软雅黑" panose="020B0503020204020204" pitchFamily="34" charset="-122"/>
                <a:ea typeface="微软雅黑" panose="020B0503020204020204" pitchFamily="34" charset="-122"/>
              </a:rPr>
              <a:t>放大器</a:t>
            </a:r>
          </a:p>
        </p:txBody>
      </p:sp>
      <p:pic>
        <p:nvPicPr>
          <p:cNvPr id="165890" name="Picture 2" descr="“低噪声放大器”的图片搜索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828800"/>
            <a:ext cx="4972050" cy="3448051"/>
          </a:xfrm>
          <a:prstGeom prst="rect">
            <a:avLst/>
          </a:prstGeom>
          <a:noFill/>
          <a:extLst>
            <a:ext uri="{909E8E84-426E-40DD-AFC4-6F175D3DCCD1}">
              <a14:hiddenFill xmlns:a14="http://schemas.microsoft.com/office/drawing/2010/main">
                <a:solidFill>
                  <a:srgbClr val="FFFFFF"/>
                </a:solidFill>
              </a14:hiddenFill>
            </a:ext>
          </a:extLst>
        </p:spPr>
      </p:pic>
      <p:pic>
        <p:nvPicPr>
          <p:cNvPr id="165892" name="Picture 4" descr="“基站功放”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438400"/>
            <a:ext cx="2622651" cy="1707553"/>
          </a:xfrm>
          <a:prstGeom prst="rect">
            <a:avLst/>
          </a:prstGeom>
          <a:noFill/>
          <a:extLst>
            <a:ext uri="{909E8E84-426E-40DD-AFC4-6F175D3DCCD1}">
              <a14:hiddenFill xmlns:a14="http://schemas.microsoft.com/office/drawing/2010/main">
                <a:solidFill>
                  <a:srgbClr val="FFFFFF"/>
                </a:solidFill>
              </a14:hiddenFill>
            </a:ext>
          </a:extLst>
        </p:spPr>
      </p:pic>
      <p:pic>
        <p:nvPicPr>
          <p:cNvPr id="165894" name="Picture 6" descr="“基站功放”的图片搜索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1828800"/>
            <a:ext cx="4950223" cy="3898301"/>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fld id="{BFEB24BD-BE86-410A-BF7A-1F4EAF97620B}" type="slidenum">
              <a:rPr lang="en-US" altLang="zh-CN" smtClean="0"/>
              <a:pPr/>
              <a:t>12</a:t>
            </a:fld>
            <a:endParaRPr lang="en-US" altLang="zh-CN"/>
          </a:p>
        </p:txBody>
      </p:sp>
      <p:sp>
        <p:nvSpPr>
          <p:cNvPr id="7" name="标题 1"/>
          <p:cNvSpPr txBox="1">
            <a:spLocks/>
          </p:cNvSpPr>
          <p:nvPr/>
        </p:nvSpPr>
        <p:spPr bwMode="auto">
          <a:xfrm>
            <a:off x="609600" y="5642279"/>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eaLnBrk="1" hangingPunct="1"/>
            <a:r>
              <a:rPr lang="zh-CN" altLang="en-US" sz="3200" b="1" dirty="0" smtClean="0">
                <a:solidFill>
                  <a:srgbClr val="3366FF"/>
                </a:solidFill>
                <a:latin typeface="微软雅黑" panose="020B0503020204020204" pitchFamily="34" charset="-122"/>
                <a:ea typeface="微软雅黑" panose="020B0503020204020204" pitchFamily="34" charset="-122"/>
              </a:rPr>
              <a:t>混频器，调制解调器，频率合成器</a:t>
            </a:r>
            <a:r>
              <a:rPr lang="en-US" altLang="zh-CN" sz="3200" b="1" dirty="0" smtClean="0">
                <a:solidFill>
                  <a:srgbClr val="3366FF"/>
                </a:solidFill>
                <a:latin typeface="微软雅黑" panose="020B0503020204020204" pitchFamily="34" charset="-122"/>
                <a:ea typeface="微软雅黑" panose="020B0503020204020204" pitchFamily="34" charset="-122"/>
              </a:rPr>
              <a:t>…</a:t>
            </a:r>
            <a:r>
              <a:rPr lang="en-US" altLang="zh-CN" sz="3200" b="1" dirty="0">
                <a:solidFill>
                  <a:srgbClr val="3366FF"/>
                </a:solidFill>
                <a:latin typeface="微软雅黑" panose="020B0503020204020204" pitchFamily="34" charset="-122"/>
                <a:ea typeface="微软雅黑" panose="020B0503020204020204" pitchFamily="34" charset="-122"/>
              </a:rPr>
              <a:t> …</a:t>
            </a:r>
            <a:endParaRPr lang="zh-CN" altLang="en-US" sz="3200" b="1" kern="1200" dirty="0">
              <a:solidFill>
                <a:srgbClr val="3366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89063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5890"/>
                                        </p:tgtEl>
                                        <p:attrNameLst>
                                          <p:attrName>style.visibility</p:attrName>
                                        </p:attrNameLst>
                                      </p:cBhvr>
                                      <p:to>
                                        <p:strVal val="visible"/>
                                      </p:to>
                                    </p:set>
                                    <p:anim calcmode="lin" valueType="num">
                                      <p:cBhvr additive="base">
                                        <p:cTn id="7" dur="500" fill="hold"/>
                                        <p:tgtEl>
                                          <p:spTgt spid="165890"/>
                                        </p:tgtEl>
                                        <p:attrNameLst>
                                          <p:attrName>ppt_x</p:attrName>
                                        </p:attrNameLst>
                                      </p:cBhvr>
                                      <p:tavLst>
                                        <p:tav tm="0">
                                          <p:val>
                                            <p:strVal val="#ppt_x"/>
                                          </p:val>
                                        </p:tav>
                                        <p:tav tm="100000">
                                          <p:val>
                                            <p:strVal val="#ppt_x"/>
                                          </p:val>
                                        </p:tav>
                                      </p:tavLst>
                                    </p:anim>
                                    <p:anim calcmode="lin" valueType="num">
                                      <p:cBhvr additive="base">
                                        <p:cTn id="8" dur="500" fill="hold"/>
                                        <p:tgtEl>
                                          <p:spTgt spid="16589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165890"/>
                                        </p:tgtEl>
                                        <p:attrNameLst>
                                          <p:attrName>ppt_x</p:attrName>
                                        </p:attrNameLst>
                                      </p:cBhvr>
                                      <p:tavLst>
                                        <p:tav tm="0">
                                          <p:val>
                                            <p:strVal val="ppt_x"/>
                                          </p:val>
                                        </p:tav>
                                        <p:tav tm="100000">
                                          <p:val>
                                            <p:strVal val="ppt_x"/>
                                          </p:val>
                                        </p:tav>
                                      </p:tavLst>
                                    </p:anim>
                                    <p:anim calcmode="lin" valueType="num">
                                      <p:cBhvr additive="base">
                                        <p:cTn id="13" dur="500"/>
                                        <p:tgtEl>
                                          <p:spTgt spid="165890"/>
                                        </p:tgtEl>
                                        <p:attrNameLst>
                                          <p:attrName>ppt_y</p:attrName>
                                        </p:attrNameLst>
                                      </p:cBhvr>
                                      <p:tavLst>
                                        <p:tav tm="0">
                                          <p:val>
                                            <p:strVal val="ppt_y"/>
                                          </p:val>
                                        </p:tav>
                                        <p:tav tm="100000">
                                          <p:val>
                                            <p:strVal val="1+ppt_h/2"/>
                                          </p:val>
                                        </p:tav>
                                      </p:tavLst>
                                    </p:anim>
                                    <p:set>
                                      <p:cBhvr>
                                        <p:cTn id="14" dur="1" fill="hold">
                                          <p:stCondLst>
                                            <p:cond delay="499"/>
                                          </p:stCondLst>
                                        </p:cTn>
                                        <p:tgtEl>
                                          <p:spTgt spid="16589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165892"/>
                                        </p:tgtEl>
                                        <p:attrNameLst>
                                          <p:attrName>style.visibility</p:attrName>
                                        </p:attrNameLst>
                                      </p:cBhvr>
                                      <p:to>
                                        <p:strVal val="visible"/>
                                      </p:to>
                                    </p:set>
                                    <p:animEffect transition="in" filter="circle(in)">
                                      <p:cBhvr>
                                        <p:cTn id="19" dur="2000"/>
                                        <p:tgtEl>
                                          <p:spTgt spid="165892"/>
                                        </p:tgtEl>
                                      </p:cBhvr>
                                    </p:animEffect>
                                  </p:childTnLst>
                                </p:cTn>
                              </p:par>
                              <p:par>
                                <p:cTn id="20" presetID="6" presetClass="entr" presetSubtype="16" fill="hold" nodeType="withEffect">
                                  <p:stCondLst>
                                    <p:cond delay="0"/>
                                  </p:stCondLst>
                                  <p:childTnLst>
                                    <p:set>
                                      <p:cBhvr>
                                        <p:cTn id="21" dur="1" fill="hold">
                                          <p:stCondLst>
                                            <p:cond delay="0"/>
                                          </p:stCondLst>
                                        </p:cTn>
                                        <p:tgtEl>
                                          <p:spTgt spid="165894"/>
                                        </p:tgtEl>
                                        <p:attrNameLst>
                                          <p:attrName>style.visibility</p:attrName>
                                        </p:attrNameLst>
                                      </p:cBhvr>
                                      <p:to>
                                        <p:strVal val="visible"/>
                                      </p:to>
                                    </p:set>
                                    <p:animEffect transition="in" filter="circle(in)">
                                      <p:cBhvr>
                                        <p:cTn id="22" dur="2000"/>
                                        <p:tgtEl>
                                          <p:spTgt spid="16589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a:xfrm>
            <a:off x="2286000" y="219572"/>
            <a:ext cx="5003800" cy="790575"/>
          </a:xfrm>
        </p:spPr>
        <p:txBody>
          <a:bodyPr/>
          <a:lstStyle/>
          <a:p>
            <a:pPr eaLnBrk="1" hangingPunct="1"/>
            <a:r>
              <a:rPr lang="zh-CN" altLang="en-US" sz="4000" b="1" kern="1200" dirty="0">
                <a:solidFill>
                  <a:srgbClr val="381850"/>
                </a:solidFill>
                <a:latin typeface="微软雅黑" panose="020B0503020204020204" pitchFamily="34" charset="-122"/>
                <a:ea typeface="微软雅黑" panose="020B0503020204020204" pitchFamily="34" charset="-122"/>
              </a:rPr>
              <a:t>器件符号表示</a:t>
            </a:r>
          </a:p>
        </p:txBody>
      </p:sp>
      <p:pic>
        <p:nvPicPr>
          <p:cNvPr id="29699" name="Picture 2"/>
          <p:cNvPicPr>
            <a:picLocks noChangeAspect="1" noChangeArrowheads="1"/>
          </p:cNvPicPr>
          <p:nvPr/>
        </p:nvPicPr>
        <p:blipFill rotWithShape="1">
          <a:blip r:embed="rId2" cstate="print"/>
          <a:srcRect l="29050" t="36271" r="51918" b="48234"/>
          <a:stretch/>
        </p:blipFill>
        <p:spPr bwMode="auto">
          <a:xfrm>
            <a:off x="1236499" y="2209800"/>
            <a:ext cx="3069542" cy="1406089"/>
          </a:xfrm>
          <a:prstGeom prst="rect">
            <a:avLst/>
          </a:prstGeom>
          <a:noFill/>
          <a:ln w="9525" algn="ctr">
            <a:noFill/>
            <a:miter lim="800000"/>
            <a:headEnd/>
            <a:tailEnd/>
          </a:ln>
        </p:spPr>
      </p:pic>
      <p:sp>
        <p:nvSpPr>
          <p:cNvPr id="29700" name="TextBox 3"/>
          <p:cNvSpPr txBox="1">
            <a:spLocks noChangeArrowheads="1"/>
          </p:cNvSpPr>
          <p:nvPr/>
        </p:nvSpPr>
        <p:spPr bwMode="auto">
          <a:xfrm>
            <a:off x="642938" y="1214438"/>
            <a:ext cx="3571875" cy="523220"/>
          </a:xfrm>
          <a:prstGeom prst="rect">
            <a:avLst/>
          </a:prstGeom>
          <a:noFill/>
          <a:ln w="9525">
            <a:noFill/>
            <a:miter lim="800000"/>
            <a:headEnd/>
            <a:tailEnd/>
          </a:ln>
        </p:spPr>
        <p:txBody>
          <a:bodyPr>
            <a:spAutoFit/>
          </a:bodyPr>
          <a:lstStyle/>
          <a:p>
            <a:pPr>
              <a:buFont typeface="Wingdings" pitchFamily="2" charset="2"/>
              <a:buChar char="Ø"/>
            </a:pPr>
            <a:r>
              <a:rPr lang="en-US" altLang="zh-CN" sz="2800" b="1" dirty="0">
                <a:solidFill>
                  <a:srgbClr val="0000FF"/>
                </a:solidFill>
              </a:rPr>
              <a:t> </a:t>
            </a:r>
            <a:r>
              <a:rPr lang="zh-CN" altLang="en-US" sz="2800" b="1" dirty="0">
                <a:solidFill>
                  <a:srgbClr val="0000FF"/>
                </a:solidFill>
              </a:rPr>
              <a:t>分路器和合路器</a:t>
            </a:r>
          </a:p>
        </p:txBody>
      </p:sp>
      <p:pic>
        <p:nvPicPr>
          <p:cNvPr id="29701" name="Picture 2"/>
          <p:cNvPicPr>
            <a:picLocks noChangeAspect="1" noChangeArrowheads="1"/>
          </p:cNvPicPr>
          <p:nvPr/>
        </p:nvPicPr>
        <p:blipFill>
          <a:blip r:embed="rId2" cstate="print"/>
          <a:srcRect l="29720" t="71478" r="28735" b="10651"/>
          <a:stretch>
            <a:fillRect/>
          </a:stretch>
        </p:blipFill>
        <p:spPr bwMode="auto">
          <a:xfrm>
            <a:off x="1066800" y="4724400"/>
            <a:ext cx="6843099" cy="1655589"/>
          </a:xfrm>
          <a:prstGeom prst="rect">
            <a:avLst/>
          </a:prstGeom>
          <a:noFill/>
          <a:ln w="9525" algn="ctr">
            <a:noFill/>
            <a:miter lim="800000"/>
            <a:headEnd/>
            <a:tailEnd/>
          </a:ln>
        </p:spPr>
      </p:pic>
      <p:sp>
        <p:nvSpPr>
          <p:cNvPr id="29702" name="TextBox 5"/>
          <p:cNvSpPr txBox="1">
            <a:spLocks noChangeArrowheads="1"/>
          </p:cNvSpPr>
          <p:nvPr/>
        </p:nvSpPr>
        <p:spPr bwMode="auto">
          <a:xfrm>
            <a:off x="762000" y="4038600"/>
            <a:ext cx="3571875" cy="523220"/>
          </a:xfrm>
          <a:prstGeom prst="rect">
            <a:avLst/>
          </a:prstGeom>
          <a:noFill/>
          <a:ln w="9525">
            <a:noFill/>
            <a:miter lim="800000"/>
            <a:headEnd/>
            <a:tailEnd/>
          </a:ln>
        </p:spPr>
        <p:txBody>
          <a:bodyPr>
            <a:spAutoFit/>
          </a:bodyPr>
          <a:lstStyle/>
          <a:p>
            <a:pPr>
              <a:buFont typeface="Wingdings" pitchFamily="2" charset="2"/>
              <a:buChar char="Ø"/>
            </a:pPr>
            <a:r>
              <a:rPr lang="en-US" altLang="zh-CN" sz="2800" b="1" dirty="0">
                <a:solidFill>
                  <a:srgbClr val="0000FF"/>
                </a:solidFill>
              </a:rPr>
              <a:t> </a:t>
            </a:r>
            <a:r>
              <a:rPr lang="zh-CN" altLang="en-US" sz="2800" b="1" dirty="0">
                <a:solidFill>
                  <a:srgbClr val="0000FF"/>
                </a:solidFill>
              </a:rPr>
              <a:t>信号方向控制器</a:t>
            </a:r>
          </a:p>
        </p:txBody>
      </p:sp>
      <p:sp>
        <p:nvSpPr>
          <p:cNvPr id="2" name="灯片编号占位符 1"/>
          <p:cNvSpPr>
            <a:spLocks noGrp="1"/>
          </p:cNvSpPr>
          <p:nvPr>
            <p:ph type="sldNum" sz="quarter" idx="12"/>
          </p:nvPr>
        </p:nvSpPr>
        <p:spPr/>
        <p:txBody>
          <a:bodyPr/>
          <a:lstStyle/>
          <a:p>
            <a:fld id="{BFEB24BD-BE86-410A-BF7A-1F4EAF97620B}" type="slidenum">
              <a:rPr lang="en-US" altLang="zh-CN" smtClean="0"/>
              <a:pPr/>
              <a:t>13</a:t>
            </a:fld>
            <a:endParaRPr lang="en-US" altLang="zh-CN"/>
          </a:p>
        </p:txBody>
      </p:sp>
      <p:pic>
        <p:nvPicPr>
          <p:cNvPr id="8" name="Picture 2"/>
          <p:cNvPicPr>
            <a:picLocks noChangeAspect="1" noChangeArrowheads="1"/>
          </p:cNvPicPr>
          <p:nvPr/>
        </p:nvPicPr>
        <p:blipFill rotWithShape="1">
          <a:blip r:embed="rId2" cstate="print"/>
          <a:srcRect l="29050" t="51767" r="49777" b="33142"/>
          <a:stretch/>
        </p:blipFill>
        <p:spPr bwMode="auto">
          <a:xfrm>
            <a:off x="5029200" y="2192263"/>
            <a:ext cx="3540858" cy="1419984"/>
          </a:xfrm>
          <a:prstGeom prst="rect">
            <a:avLst/>
          </a:prstGeom>
          <a:noFill/>
          <a:ln w="9525" algn="ctr">
            <a:noFill/>
            <a:miter lim="800000"/>
            <a:headEnd/>
            <a:tailEnd/>
          </a:ln>
        </p:spPr>
      </p:pic>
    </p:spTree>
    <p:extLst>
      <p:ext uri="{BB962C8B-B14F-4D97-AF65-F5344CB8AC3E}">
        <p14:creationId xmlns:p14="http://schemas.microsoft.com/office/powerpoint/2010/main" val="5344322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3" name="Picture 5"/>
          <p:cNvPicPr>
            <a:picLocks noChangeAspect="1" noChangeArrowheads="1"/>
          </p:cNvPicPr>
          <p:nvPr/>
        </p:nvPicPr>
        <p:blipFill rotWithShape="1">
          <a:blip r:embed="rId2" cstate="print"/>
          <a:srcRect l="24688" t="33015" r="55754" b="44544"/>
          <a:stretch/>
        </p:blipFill>
        <p:spPr bwMode="auto">
          <a:xfrm>
            <a:off x="275369" y="1525331"/>
            <a:ext cx="2705100" cy="1817973"/>
          </a:xfrm>
          <a:prstGeom prst="rect">
            <a:avLst/>
          </a:prstGeom>
          <a:noFill/>
          <a:ln w="9525" algn="ctr">
            <a:noFill/>
            <a:miter lim="800000"/>
            <a:headEnd/>
            <a:tailEnd/>
          </a:ln>
        </p:spPr>
      </p:pic>
      <p:sp>
        <p:nvSpPr>
          <p:cNvPr id="30724" name="TextBox 3"/>
          <p:cNvSpPr txBox="1">
            <a:spLocks noChangeArrowheads="1"/>
          </p:cNvSpPr>
          <p:nvPr/>
        </p:nvSpPr>
        <p:spPr bwMode="auto">
          <a:xfrm>
            <a:off x="688181" y="685800"/>
            <a:ext cx="3571875" cy="523220"/>
          </a:xfrm>
          <a:prstGeom prst="rect">
            <a:avLst/>
          </a:prstGeom>
          <a:noFill/>
          <a:ln w="9525">
            <a:noFill/>
            <a:miter lim="800000"/>
            <a:headEnd/>
            <a:tailEnd/>
          </a:ln>
        </p:spPr>
        <p:txBody>
          <a:bodyPr>
            <a:spAutoFit/>
          </a:bodyPr>
          <a:lstStyle/>
          <a:p>
            <a:pPr>
              <a:buFont typeface="Wingdings" pitchFamily="2" charset="2"/>
              <a:buChar char="Ø"/>
            </a:pPr>
            <a:r>
              <a:rPr lang="en-US" altLang="zh-CN" sz="2800" b="1" dirty="0">
                <a:solidFill>
                  <a:srgbClr val="0000FF"/>
                </a:solidFill>
              </a:rPr>
              <a:t> </a:t>
            </a:r>
            <a:r>
              <a:rPr lang="zh-CN" altLang="en-US" sz="2800" b="1" dirty="0">
                <a:solidFill>
                  <a:srgbClr val="0000FF"/>
                </a:solidFill>
              </a:rPr>
              <a:t>频率控制器</a:t>
            </a:r>
          </a:p>
        </p:txBody>
      </p:sp>
      <p:sp>
        <p:nvSpPr>
          <p:cNvPr id="2" name="灯片编号占位符 1"/>
          <p:cNvSpPr>
            <a:spLocks noGrp="1"/>
          </p:cNvSpPr>
          <p:nvPr>
            <p:ph type="sldNum" sz="quarter" idx="12"/>
          </p:nvPr>
        </p:nvSpPr>
        <p:spPr/>
        <p:txBody>
          <a:bodyPr/>
          <a:lstStyle/>
          <a:p>
            <a:fld id="{BFEB24BD-BE86-410A-BF7A-1F4EAF97620B}" type="slidenum">
              <a:rPr lang="en-US" altLang="zh-CN" smtClean="0"/>
              <a:pPr/>
              <a:t>14</a:t>
            </a:fld>
            <a:endParaRPr lang="en-US" altLang="zh-CN"/>
          </a:p>
        </p:txBody>
      </p:sp>
      <p:pic>
        <p:nvPicPr>
          <p:cNvPr id="5" name="Picture 5"/>
          <p:cNvPicPr>
            <a:picLocks noChangeAspect="1" noChangeArrowheads="1"/>
          </p:cNvPicPr>
          <p:nvPr/>
        </p:nvPicPr>
        <p:blipFill rotWithShape="1">
          <a:blip r:embed="rId2" cstate="print"/>
          <a:srcRect l="24687" t="58550" r="30412" b="14990"/>
          <a:stretch/>
        </p:blipFill>
        <p:spPr bwMode="auto">
          <a:xfrm>
            <a:off x="704764" y="3727949"/>
            <a:ext cx="7645789" cy="2639083"/>
          </a:xfrm>
          <a:prstGeom prst="rect">
            <a:avLst/>
          </a:prstGeom>
          <a:noFill/>
          <a:ln w="9525" algn="ctr">
            <a:noFill/>
            <a:miter lim="800000"/>
            <a:headEnd/>
            <a:tailEnd/>
          </a:ln>
        </p:spPr>
      </p:pic>
      <p:grpSp>
        <p:nvGrpSpPr>
          <p:cNvPr id="17" name="组合 16"/>
          <p:cNvGrpSpPr/>
          <p:nvPr/>
        </p:nvGrpSpPr>
        <p:grpSpPr>
          <a:xfrm>
            <a:off x="3429000" y="1677730"/>
            <a:ext cx="2057400" cy="1751270"/>
            <a:chOff x="3429000" y="1677731"/>
            <a:chExt cx="1905000" cy="1601788"/>
          </a:xfrm>
        </p:grpSpPr>
        <p:pic>
          <p:nvPicPr>
            <p:cNvPr id="6" name="Picture 5"/>
            <p:cNvPicPr>
              <a:picLocks noChangeAspect="1" noChangeArrowheads="1"/>
            </p:cNvPicPr>
            <p:nvPr/>
          </p:nvPicPr>
          <p:blipFill rotWithShape="1">
            <a:blip r:embed="rId2" cstate="print"/>
            <a:srcRect l="43764" t="34186" r="41419" b="44544"/>
            <a:stretch/>
          </p:blipFill>
          <p:spPr bwMode="auto">
            <a:xfrm>
              <a:off x="3429000" y="1677731"/>
              <a:ext cx="1905000" cy="1601788"/>
            </a:xfrm>
            <a:prstGeom prst="rect">
              <a:avLst/>
            </a:prstGeom>
            <a:noFill/>
            <a:ln w="9525" algn="ctr">
              <a:noFill/>
              <a:miter lim="800000"/>
              <a:headEnd/>
              <a:tailEnd/>
            </a:ln>
          </p:spPr>
        </p:pic>
        <p:sp>
          <p:nvSpPr>
            <p:cNvPr id="3" name="矩形 2"/>
            <p:cNvSpPr/>
            <p:nvPr/>
          </p:nvSpPr>
          <p:spPr>
            <a:xfrm>
              <a:off x="4114800" y="1905000"/>
              <a:ext cx="609600" cy="38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4260056" y="1981200"/>
              <a:ext cx="311944"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0" y="1981200"/>
              <a:ext cx="76200" cy="3048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6096000" y="1508176"/>
            <a:ext cx="2661382" cy="1903670"/>
            <a:chOff x="6177818" y="1525331"/>
            <a:chExt cx="2500313" cy="1754188"/>
          </a:xfrm>
        </p:grpSpPr>
        <p:pic>
          <p:nvPicPr>
            <p:cNvPr id="7" name="Picture 5"/>
            <p:cNvPicPr>
              <a:picLocks noChangeAspect="1" noChangeArrowheads="1"/>
            </p:cNvPicPr>
            <p:nvPr/>
          </p:nvPicPr>
          <p:blipFill rotWithShape="1">
            <a:blip r:embed="rId2" cstate="print"/>
            <a:srcRect l="57988" t="32162" r="22564" b="44544"/>
            <a:stretch/>
          </p:blipFill>
          <p:spPr bwMode="auto">
            <a:xfrm>
              <a:off x="6177818" y="1525331"/>
              <a:ext cx="2500313" cy="1754188"/>
            </a:xfrm>
            <a:prstGeom prst="rect">
              <a:avLst/>
            </a:prstGeom>
            <a:noFill/>
            <a:ln w="9525" algn="ctr">
              <a:noFill/>
              <a:miter lim="800000"/>
              <a:headEnd/>
              <a:tailEnd/>
            </a:ln>
          </p:spPr>
        </p:pic>
        <p:sp>
          <p:nvSpPr>
            <p:cNvPr id="14" name="矩形 13"/>
            <p:cNvSpPr/>
            <p:nvPr/>
          </p:nvSpPr>
          <p:spPr>
            <a:xfrm>
              <a:off x="6934200" y="1905000"/>
              <a:ext cx="609600" cy="38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a:off x="7079456" y="1981200"/>
              <a:ext cx="311944"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7010400" y="1981200"/>
              <a:ext cx="69056" cy="3048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032534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7" name="Picture 2"/>
          <p:cNvPicPr>
            <a:picLocks noChangeAspect="1" noChangeArrowheads="1"/>
          </p:cNvPicPr>
          <p:nvPr/>
        </p:nvPicPr>
        <p:blipFill>
          <a:blip r:embed="rId2" cstate="print"/>
          <a:srcRect l="25446" t="56052" r="21059" b="11478"/>
          <a:stretch>
            <a:fillRect/>
          </a:stretch>
        </p:blipFill>
        <p:spPr bwMode="auto">
          <a:xfrm>
            <a:off x="1248508" y="4114800"/>
            <a:ext cx="7113587" cy="2428875"/>
          </a:xfrm>
          <a:prstGeom prst="rect">
            <a:avLst/>
          </a:prstGeom>
          <a:noFill/>
          <a:ln w="9525" algn="ctr">
            <a:noFill/>
            <a:miter lim="800000"/>
            <a:headEnd/>
            <a:tailEnd/>
          </a:ln>
        </p:spPr>
      </p:pic>
      <p:sp>
        <p:nvSpPr>
          <p:cNvPr id="31748" name="TextBox 3"/>
          <p:cNvSpPr txBox="1">
            <a:spLocks noChangeArrowheads="1"/>
          </p:cNvSpPr>
          <p:nvPr/>
        </p:nvSpPr>
        <p:spPr bwMode="auto">
          <a:xfrm>
            <a:off x="533400" y="833727"/>
            <a:ext cx="3571875" cy="523220"/>
          </a:xfrm>
          <a:prstGeom prst="rect">
            <a:avLst/>
          </a:prstGeom>
          <a:noFill/>
          <a:ln w="9525">
            <a:noFill/>
            <a:miter lim="800000"/>
            <a:headEnd/>
            <a:tailEnd/>
          </a:ln>
        </p:spPr>
        <p:txBody>
          <a:bodyPr>
            <a:spAutoFit/>
          </a:bodyPr>
          <a:lstStyle/>
          <a:p>
            <a:pPr>
              <a:buFont typeface="Wingdings" pitchFamily="2" charset="2"/>
              <a:buChar char="Ø"/>
            </a:pPr>
            <a:r>
              <a:rPr lang="en-US" altLang="zh-CN" sz="2800" b="1" dirty="0">
                <a:solidFill>
                  <a:srgbClr val="0000FF"/>
                </a:solidFill>
              </a:rPr>
              <a:t> </a:t>
            </a:r>
            <a:r>
              <a:rPr lang="zh-CN" altLang="en-US" sz="2800" b="1" dirty="0">
                <a:solidFill>
                  <a:srgbClr val="0000FF"/>
                </a:solidFill>
              </a:rPr>
              <a:t>频率变换器</a:t>
            </a:r>
          </a:p>
        </p:txBody>
      </p:sp>
      <p:sp>
        <p:nvSpPr>
          <p:cNvPr id="31749" name="TextBox 4"/>
          <p:cNvSpPr txBox="1">
            <a:spLocks noChangeArrowheads="1"/>
          </p:cNvSpPr>
          <p:nvPr/>
        </p:nvSpPr>
        <p:spPr bwMode="auto">
          <a:xfrm>
            <a:off x="609600" y="3443828"/>
            <a:ext cx="4714875" cy="523220"/>
          </a:xfrm>
          <a:prstGeom prst="rect">
            <a:avLst/>
          </a:prstGeom>
          <a:noFill/>
          <a:ln w="9525">
            <a:noFill/>
            <a:miter lim="800000"/>
            <a:headEnd/>
            <a:tailEnd/>
          </a:ln>
        </p:spPr>
        <p:txBody>
          <a:bodyPr>
            <a:spAutoFit/>
          </a:bodyPr>
          <a:lstStyle/>
          <a:p>
            <a:pPr>
              <a:buFont typeface="Wingdings" pitchFamily="2" charset="2"/>
              <a:buChar char="Ø"/>
            </a:pPr>
            <a:r>
              <a:rPr lang="en-US" altLang="zh-CN" sz="2800" b="1" dirty="0">
                <a:solidFill>
                  <a:srgbClr val="0000FF"/>
                </a:solidFill>
              </a:rPr>
              <a:t> </a:t>
            </a:r>
            <a:r>
              <a:rPr lang="zh-CN" altLang="en-US" sz="2800" b="1" dirty="0">
                <a:solidFill>
                  <a:srgbClr val="0000FF"/>
                </a:solidFill>
              </a:rPr>
              <a:t>信号相位、幅度控制器</a:t>
            </a:r>
          </a:p>
        </p:txBody>
      </p:sp>
      <p:pic>
        <p:nvPicPr>
          <p:cNvPr id="31750" name="Picture 2"/>
          <p:cNvPicPr>
            <a:picLocks noChangeAspect="1" noChangeArrowheads="1"/>
          </p:cNvPicPr>
          <p:nvPr/>
        </p:nvPicPr>
        <p:blipFill>
          <a:blip r:embed="rId2" cstate="print"/>
          <a:srcRect l="26099" t="29379" r="26930" b="48586"/>
          <a:stretch>
            <a:fillRect/>
          </a:stretch>
        </p:blipFill>
        <p:spPr bwMode="auto">
          <a:xfrm>
            <a:off x="1219200" y="1567133"/>
            <a:ext cx="6226175" cy="1643063"/>
          </a:xfrm>
          <a:prstGeom prst="rect">
            <a:avLst/>
          </a:prstGeom>
          <a:noFill/>
          <a:ln w="9525" algn="ctr">
            <a:noFill/>
            <a:miter lim="800000"/>
            <a:headEnd/>
            <a:tailEnd/>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15</a:t>
            </a:fld>
            <a:endParaRPr lang="en-US" altLang="zh-CN"/>
          </a:p>
        </p:txBody>
      </p:sp>
      <p:sp>
        <p:nvSpPr>
          <p:cNvPr id="3" name="文本框 2"/>
          <p:cNvSpPr txBox="1"/>
          <p:nvPr/>
        </p:nvSpPr>
        <p:spPr>
          <a:xfrm>
            <a:off x="-19164" y="4502320"/>
            <a:ext cx="2133600" cy="369332"/>
          </a:xfrm>
          <a:prstGeom prst="rect">
            <a:avLst/>
          </a:prstGeom>
          <a:noFill/>
        </p:spPr>
        <p:txBody>
          <a:bodyPr wrap="square" rtlCol="0">
            <a:spAutoFit/>
          </a:bodyPr>
          <a:lstStyle/>
          <a:p>
            <a:r>
              <a:rPr lang="en-US" altLang="zh-CN" b="1" dirty="0" smtClean="0">
                <a:solidFill>
                  <a:srgbClr val="7030A0"/>
                </a:solidFill>
                <a:latin typeface="Times New Roman" panose="02020603050405020304" pitchFamily="18" charset="0"/>
                <a:ea typeface="+mn-ea"/>
                <a:cs typeface="Times New Roman" panose="02020603050405020304" pitchFamily="18" charset="0"/>
              </a:rPr>
              <a:t>SPST</a:t>
            </a:r>
            <a:r>
              <a:rPr lang="zh-CN" altLang="en-US" b="1" dirty="0" smtClean="0">
                <a:solidFill>
                  <a:srgbClr val="7030A0"/>
                </a:solidFill>
                <a:latin typeface="Times New Roman" panose="02020603050405020304" pitchFamily="18" charset="0"/>
                <a:ea typeface="+mn-ea"/>
                <a:cs typeface="Times New Roman" panose="02020603050405020304" pitchFamily="18" charset="0"/>
              </a:rPr>
              <a:t>：单刀单掷</a:t>
            </a:r>
            <a:endParaRPr lang="zh-CN" altLang="en-US" b="1" dirty="0">
              <a:solidFill>
                <a:srgbClr val="7030A0"/>
              </a:solidFill>
              <a:latin typeface="Times New Roman" panose="02020603050405020304" pitchFamily="18" charset="0"/>
              <a:ea typeface="+mn-ea"/>
              <a:cs typeface="Times New Roman" panose="02020603050405020304" pitchFamily="18" charset="0"/>
            </a:endParaRPr>
          </a:p>
        </p:txBody>
      </p:sp>
      <p:sp>
        <p:nvSpPr>
          <p:cNvPr id="8" name="文本框 7"/>
          <p:cNvSpPr txBox="1"/>
          <p:nvPr/>
        </p:nvSpPr>
        <p:spPr>
          <a:xfrm>
            <a:off x="-19164" y="4871652"/>
            <a:ext cx="2133600" cy="369332"/>
          </a:xfrm>
          <a:prstGeom prst="rect">
            <a:avLst/>
          </a:prstGeom>
          <a:noFill/>
        </p:spPr>
        <p:txBody>
          <a:bodyPr wrap="square" rtlCol="0">
            <a:spAutoFit/>
          </a:bodyPr>
          <a:lstStyle/>
          <a:p>
            <a:r>
              <a:rPr lang="en-US" altLang="zh-CN" b="1" dirty="0" smtClean="0">
                <a:solidFill>
                  <a:srgbClr val="7030A0"/>
                </a:solidFill>
                <a:latin typeface="Times New Roman" panose="02020603050405020304" pitchFamily="18" charset="0"/>
                <a:ea typeface="+mn-ea"/>
                <a:cs typeface="Times New Roman" panose="02020603050405020304" pitchFamily="18" charset="0"/>
              </a:rPr>
              <a:t>SPDT</a:t>
            </a:r>
            <a:r>
              <a:rPr lang="zh-CN" altLang="en-US" b="1" dirty="0" smtClean="0">
                <a:solidFill>
                  <a:srgbClr val="7030A0"/>
                </a:solidFill>
                <a:latin typeface="Times New Roman" panose="02020603050405020304" pitchFamily="18" charset="0"/>
                <a:ea typeface="+mn-ea"/>
                <a:cs typeface="Times New Roman" panose="02020603050405020304" pitchFamily="18" charset="0"/>
              </a:rPr>
              <a:t>：单刀</a:t>
            </a:r>
            <a:r>
              <a:rPr lang="zh-CN" altLang="en-US" b="1" dirty="0">
                <a:solidFill>
                  <a:srgbClr val="7030A0"/>
                </a:solidFill>
                <a:latin typeface="Times New Roman" panose="02020603050405020304" pitchFamily="18" charset="0"/>
                <a:ea typeface="+mn-ea"/>
                <a:cs typeface="Times New Roman" panose="02020603050405020304" pitchFamily="18" charset="0"/>
              </a:rPr>
              <a:t>双</a:t>
            </a:r>
            <a:r>
              <a:rPr lang="zh-CN" altLang="en-US" b="1" dirty="0" smtClean="0">
                <a:solidFill>
                  <a:srgbClr val="7030A0"/>
                </a:solidFill>
                <a:latin typeface="Times New Roman" panose="02020603050405020304" pitchFamily="18" charset="0"/>
                <a:ea typeface="+mn-ea"/>
                <a:cs typeface="Times New Roman" panose="02020603050405020304" pitchFamily="18" charset="0"/>
              </a:rPr>
              <a:t>掷</a:t>
            </a:r>
            <a:endParaRPr lang="zh-CN" altLang="en-US" b="1" dirty="0">
              <a:solidFill>
                <a:srgbClr val="7030A0"/>
              </a:solidFill>
              <a:latin typeface="Times New Roman" panose="02020603050405020304" pitchFamily="18" charset="0"/>
              <a:ea typeface="+mn-ea"/>
              <a:cs typeface="Times New Roman" panose="02020603050405020304" pitchFamily="18" charset="0"/>
            </a:endParaRPr>
          </a:p>
        </p:txBody>
      </p:sp>
      <p:sp>
        <p:nvSpPr>
          <p:cNvPr id="9" name="文本框 8"/>
          <p:cNvSpPr txBox="1"/>
          <p:nvPr/>
        </p:nvSpPr>
        <p:spPr>
          <a:xfrm>
            <a:off x="-20533" y="5204070"/>
            <a:ext cx="2133600" cy="369332"/>
          </a:xfrm>
          <a:prstGeom prst="rect">
            <a:avLst/>
          </a:prstGeom>
          <a:noFill/>
        </p:spPr>
        <p:txBody>
          <a:bodyPr wrap="square" rtlCol="0">
            <a:spAutoFit/>
          </a:bodyPr>
          <a:lstStyle/>
          <a:p>
            <a:r>
              <a:rPr lang="en-US" altLang="zh-CN" b="1" dirty="0" smtClean="0">
                <a:solidFill>
                  <a:srgbClr val="7030A0"/>
                </a:solidFill>
                <a:latin typeface="Times New Roman" panose="02020603050405020304" pitchFamily="18" charset="0"/>
                <a:ea typeface="+mn-ea"/>
                <a:cs typeface="Times New Roman" panose="02020603050405020304" pitchFamily="18" charset="0"/>
              </a:rPr>
              <a:t>SP4T</a:t>
            </a:r>
            <a:r>
              <a:rPr lang="zh-CN" altLang="en-US" b="1" dirty="0" smtClean="0">
                <a:solidFill>
                  <a:srgbClr val="7030A0"/>
                </a:solidFill>
                <a:latin typeface="Times New Roman" panose="02020603050405020304" pitchFamily="18" charset="0"/>
                <a:ea typeface="+mn-ea"/>
                <a:cs typeface="Times New Roman" panose="02020603050405020304" pitchFamily="18" charset="0"/>
              </a:rPr>
              <a:t>：单刀四掷</a:t>
            </a:r>
            <a:endParaRPr lang="zh-CN" altLang="en-US" b="1" dirty="0">
              <a:solidFill>
                <a:srgbClr val="7030A0"/>
              </a:solidFill>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278984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1" name="Picture 2"/>
          <p:cNvPicPr>
            <a:picLocks noChangeAspect="1" noChangeArrowheads="1"/>
          </p:cNvPicPr>
          <p:nvPr/>
        </p:nvPicPr>
        <p:blipFill>
          <a:blip r:embed="rId2" cstate="print"/>
          <a:srcRect l="31071" t="63483" r="30045" b="14687"/>
          <a:stretch>
            <a:fillRect/>
          </a:stretch>
        </p:blipFill>
        <p:spPr bwMode="auto">
          <a:xfrm>
            <a:off x="1714500" y="4214813"/>
            <a:ext cx="5429250" cy="1714500"/>
          </a:xfrm>
          <a:prstGeom prst="rect">
            <a:avLst/>
          </a:prstGeom>
          <a:noFill/>
          <a:ln w="9525" algn="ctr">
            <a:noFill/>
            <a:miter lim="800000"/>
            <a:headEnd/>
            <a:tailEnd/>
          </a:ln>
        </p:spPr>
      </p:pic>
      <p:sp>
        <p:nvSpPr>
          <p:cNvPr id="32772" name="TextBox 3"/>
          <p:cNvSpPr txBox="1">
            <a:spLocks noChangeArrowheads="1"/>
          </p:cNvSpPr>
          <p:nvPr/>
        </p:nvSpPr>
        <p:spPr bwMode="auto">
          <a:xfrm>
            <a:off x="533400" y="859928"/>
            <a:ext cx="4714875" cy="523220"/>
          </a:xfrm>
          <a:prstGeom prst="rect">
            <a:avLst/>
          </a:prstGeom>
          <a:noFill/>
          <a:ln w="9525">
            <a:noFill/>
            <a:miter lim="800000"/>
            <a:headEnd/>
            <a:tailEnd/>
          </a:ln>
        </p:spPr>
        <p:txBody>
          <a:bodyPr>
            <a:spAutoFit/>
          </a:bodyPr>
          <a:lstStyle/>
          <a:p>
            <a:pPr>
              <a:buFont typeface="Wingdings" pitchFamily="2" charset="2"/>
              <a:buChar char="Ø"/>
            </a:pPr>
            <a:r>
              <a:rPr lang="en-US" altLang="zh-CN" sz="2800" b="1" dirty="0">
                <a:solidFill>
                  <a:srgbClr val="0000FF"/>
                </a:solidFill>
              </a:rPr>
              <a:t> </a:t>
            </a:r>
            <a:r>
              <a:rPr lang="zh-CN" altLang="en-US" sz="2800" b="1" dirty="0">
                <a:solidFill>
                  <a:srgbClr val="0000FF"/>
                </a:solidFill>
              </a:rPr>
              <a:t>信号产生、变换器</a:t>
            </a:r>
          </a:p>
        </p:txBody>
      </p:sp>
      <p:pic>
        <p:nvPicPr>
          <p:cNvPr id="32773" name="Picture 2"/>
          <p:cNvPicPr>
            <a:picLocks noChangeAspect="1" noChangeArrowheads="1"/>
          </p:cNvPicPr>
          <p:nvPr/>
        </p:nvPicPr>
        <p:blipFill>
          <a:blip r:embed="rId2" cstate="print"/>
          <a:srcRect l="29707" t="33681" r="28876" b="48647"/>
          <a:stretch>
            <a:fillRect/>
          </a:stretch>
        </p:blipFill>
        <p:spPr bwMode="auto">
          <a:xfrm>
            <a:off x="1708638" y="1524000"/>
            <a:ext cx="5357812" cy="1285875"/>
          </a:xfrm>
          <a:prstGeom prst="rect">
            <a:avLst/>
          </a:prstGeom>
          <a:noFill/>
          <a:ln w="9525" algn="ctr">
            <a:noFill/>
            <a:miter lim="800000"/>
            <a:headEnd/>
            <a:tailEnd/>
          </a:ln>
        </p:spPr>
      </p:pic>
      <p:sp>
        <p:nvSpPr>
          <p:cNvPr id="32774" name="TextBox 5"/>
          <p:cNvSpPr txBox="1">
            <a:spLocks noChangeArrowheads="1"/>
          </p:cNvSpPr>
          <p:nvPr/>
        </p:nvSpPr>
        <p:spPr bwMode="auto">
          <a:xfrm>
            <a:off x="838200" y="3581400"/>
            <a:ext cx="4714875" cy="523220"/>
          </a:xfrm>
          <a:prstGeom prst="rect">
            <a:avLst/>
          </a:prstGeom>
          <a:noFill/>
          <a:ln w="9525">
            <a:noFill/>
            <a:miter lim="800000"/>
            <a:headEnd/>
            <a:tailEnd/>
          </a:ln>
        </p:spPr>
        <p:txBody>
          <a:bodyPr>
            <a:spAutoFit/>
          </a:bodyPr>
          <a:lstStyle/>
          <a:p>
            <a:pPr algn="l">
              <a:buFont typeface="Wingdings" pitchFamily="2" charset="2"/>
              <a:buChar char="Ø"/>
            </a:pPr>
            <a:r>
              <a:rPr lang="en-US" altLang="zh-CN" sz="2800" b="1" dirty="0">
                <a:solidFill>
                  <a:srgbClr val="0000FF"/>
                </a:solidFill>
              </a:rPr>
              <a:t> </a:t>
            </a:r>
            <a:r>
              <a:rPr lang="zh-CN" altLang="en-US" sz="2800" b="1" dirty="0">
                <a:solidFill>
                  <a:srgbClr val="0000FF"/>
                </a:solidFill>
              </a:rPr>
              <a:t>其它</a:t>
            </a:r>
          </a:p>
        </p:txBody>
      </p:sp>
      <p:sp>
        <p:nvSpPr>
          <p:cNvPr id="2" name="灯片编号占位符 1"/>
          <p:cNvSpPr>
            <a:spLocks noGrp="1"/>
          </p:cNvSpPr>
          <p:nvPr>
            <p:ph type="sldNum" sz="quarter" idx="12"/>
          </p:nvPr>
        </p:nvSpPr>
        <p:spPr/>
        <p:txBody>
          <a:bodyPr/>
          <a:lstStyle/>
          <a:p>
            <a:fld id="{BFEB24BD-BE86-410A-BF7A-1F4EAF97620B}" type="slidenum">
              <a:rPr lang="en-US" altLang="zh-CN" smtClean="0"/>
              <a:pPr/>
              <a:t>16</a:t>
            </a:fld>
            <a:endParaRPr lang="en-US" altLang="zh-CN"/>
          </a:p>
        </p:txBody>
      </p:sp>
    </p:spTree>
    <p:extLst>
      <p:ext uri="{BB962C8B-B14F-4D97-AF65-F5344CB8AC3E}">
        <p14:creationId xmlns:p14="http://schemas.microsoft.com/office/powerpoint/2010/main" val="19818668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09800" y="381000"/>
            <a:ext cx="5257800" cy="715962"/>
          </a:xfrm>
        </p:spPr>
        <p:txBody>
          <a:bodyPr/>
          <a:lstStyle/>
          <a:p>
            <a:pPr>
              <a:tabLst>
                <a:tab pos="2600325" algn="l"/>
              </a:tabLst>
              <a:defRPr/>
            </a:pPr>
            <a:r>
              <a:rPr lang="zh-CN" altLang="en-US" sz="4000" b="1" kern="1200" dirty="0">
                <a:solidFill>
                  <a:srgbClr val="381850"/>
                </a:solidFill>
                <a:latin typeface="微软雅黑" panose="020B0503020204020204" pitchFamily="34" charset="-122"/>
                <a:ea typeface="微软雅黑" panose="020B0503020204020204" pitchFamily="34" charset="-122"/>
              </a:rPr>
              <a:t>信号的数学表达式</a:t>
            </a:r>
          </a:p>
        </p:txBody>
      </p:sp>
      <p:sp>
        <p:nvSpPr>
          <p:cNvPr id="4" name="灯片编号占位符 3"/>
          <p:cNvSpPr>
            <a:spLocks noGrp="1"/>
          </p:cNvSpPr>
          <p:nvPr>
            <p:ph type="sldNum" sz="quarter" idx="12"/>
          </p:nvPr>
        </p:nvSpPr>
        <p:spPr/>
        <p:txBody>
          <a:bodyPr/>
          <a:lstStyle/>
          <a:p>
            <a:fld id="{BFEB24BD-BE86-410A-BF7A-1F4EAF97620B}" type="slidenum">
              <a:rPr lang="en-US" altLang="zh-CN" smtClean="0"/>
              <a:pPr/>
              <a:t>17</a:t>
            </a:fld>
            <a:endParaRPr lang="en-US" altLang="zh-CN"/>
          </a:p>
        </p:txBody>
      </p:sp>
      <p:pic>
        <p:nvPicPr>
          <p:cNvPr id="5" name="图片 4"/>
          <p:cNvPicPr>
            <a:picLocks noChangeAspect="1"/>
          </p:cNvPicPr>
          <p:nvPr/>
        </p:nvPicPr>
        <p:blipFill rotWithShape="1">
          <a:blip r:embed="rId2"/>
          <a:srcRect l="17626" t="45847" r="7955" b="1583"/>
          <a:stretch/>
        </p:blipFill>
        <p:spPr>
          <a:xfrm>
            <a:off x="916258" y="2286000"/>
            <a:ext cx="7782265" cy="3686336"/>
          </a:xfrm>
          <a:prstGeom prst="rect">
            <a:avLst/>
          </a:prstGeom>
        </p:spPr>
      </p:pic>
      <p:sp>
        <p:nvSpPr>
          <p:cNvPr id="6" name="文本框 5"/>
          <p:cNvSpPr txBox="1"/>
          <p:nvPr/>
        </p:nvSpPr>
        <p:spPr>
          <a:xfrm>
            <a:off x="2590800" y="1364726"/>
            <a:ext cx="6172200" cy="523220"/>
          </a:xfrm>
          <a:prstGeom prst="rect">
            <a:avLst/>
          </a:prstGeom>
          <a:noFill/>
        </p:spPr>
        <p:txBody>
          <a:bodyPr wrap="square" rtlCol="0">
            <a:spAutoFit/>
          </a:bodyPr>
          <a:lstStyle/>
          <a:p>
            <a:r>
              <a:rPr lang="en-US" altLang="zh-CN" sz="2800" b="1" i="1" dirty="0" smtClean="0">
                <a:latin typeface="Times New Roman" panose="02020603050405020304" pitchFamily="18" charset="0"/>
                <a:cs typeface="Times New Roman" panose="02020603050405020304" pitchFamily="18" charset="0"/>
              </a:rPr>
              <a:t>V(t)=A(t)cos[2</a:t>
            </a:r>
            <a:r>
              <a:rPr lang="el-GR" altLang="zh-CN" sz="2800" b="1" i="1" dirty="0" smtClean="0">
                <a:latin typeface="Times New Roman" panose="02020603050405020304" pitchFamily="18" charset="0"/>
                <a:cs typeface="Times New Roman" panose="02020603050405020304" pitchFamily="18" charset="0"/>
              </a:rPr>
              <a:t>π</a:t>
            </a:r>
            <a:r>
              <a:rPr lang="en-US" altLang="zh-CN" sz="2800" b="1" i="1" dirty="0" smtClean="0">
                <a:latin typeface="Times New Roman" panose="02020603050405020304" pitchFamily="18" charset="0"/>
                <a:cs typeface="Times New Roman" panose="02020603050405020304" pitchFamily="18" charset="0"/>
              </a:rPr>
              <a:t>f(t)+</a:t>
            </a:r>
            <a:r>
              <a:rPr lang="el-GR" altLang="zh-CN" sz="2800" b="1" i="1" dirty="0" smtClean="0">
                <a:latin typeface="Times New Roman" panose="02020603050405020304" pitchFamily="18" charset="0"/>
                <a:cs typeface="Times New Roman" panose="02020603050405020304" pitchFamily="18" charset="0"/>
              </a:rPr>
              <a:t>φ</a:t>
            </a:r>
            <a:r>
              <a:rPr lang="en-US" altLang="zh-CN" sz="2800" b="1" i="1" dirty="0" smtClean="0">
                <a:latin typeface="Times New Roman" panose="02020603050405020304" pitchFamily="18" charset="0"/>
                <a:cs typeface="Times New Roman" panose="02020603050405020304" pitchFamily="18" charset="0"/>
              </a:rPr>
              <a:t>(t)]</a:t>
            </a:r>
            <a:endParaRPr lang="zh-CN" altLang="en-US" sz="2800" b="1" i="1" dirty="0">
              <a:latin typeface="Times New Roman" panose="02020603050405020304" pitchFamily="18" charset="0"/>
              <a:cs typeface="Times New Roman" panose="02020603050405020304" pitchFamily="18" charset="0"/>
            </a:endParaRPr>
          </a:p>
        </p:txBody>
      </p:sp>
      <p:pic>
        <p:nvPicPr>
          <p:cNvPr id="179204" name="Picture 4" descr="“调频”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157326"/>
            <a:ext cx="3936913" cy="4700674"/>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接箭头连接符 7"/>
          <p:cNvCxnSpPr/>
          <p:nvPr/>
        </p:nvCxnSpPr>
        <p:spPr>
          <a:xfrm flipV="1">
            <a:off x="2667000" y="1887946"/>
            <a:ext cx="990600" cy="3581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4343400" y="1887946"/>
            <a:ext cx="685800" cy="6266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4343400" y="1828800"/>
            <a:ext cx="1524000" cy="6858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9206" name="Picture 6" descr="“ask fsk psk waveforms”的图片搜索结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4581" y="2286000"/>
            <a:ext cx="3716916" cy="4529893"/>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直接箭头连接符 15"/>
          <p:cNvCxnSpPr/>
          <p:nvPr/>
        </p:nvCxnSpPr>
        <p:spPr>
          <a:xfrm flipH="1" flipV="1">
            <a:off x="3733800" y="1858108"/>
            <a:ext cx="840780" cy="2074454"/>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4652771" y="1828800"/>
            <a:ext cx="375139" cy="297180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endCxn id="6" idx="2"/>
          </p:cNvCxnSpPr>
          <p:nvPr/>
        </p:nvCxnSpPr>
        <p:spPr>
          <a:xfrm flipV="1">
            <a:off x="4775113" y="1887946"/>
            <a:ext cx="901787" cy="4213064"/>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0954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2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79204"/>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8"/>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9206"/>
                                        </p:tgtEl>
                                        <p:attrNameLst>
                                          <p:attrName>style.visibility</p:attrName>
                                        </p:attrNameLst>
                                      </p:cBhvr>
                                      <p:to>
                                        <p:strVal val="visible"/>
                                      </p:to>
                                    </p:set>
                                    <p:animEffect transition="in" filter="fade">
                                      <p:cBhvr>
                                        <p:cTn id="35" dur="500"/>
                                        <p:tgtEl>
                                          <p:spTgt spid="17920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xit" presetSubtype="4" fill="hold" nodeType="clickEffect">
                                  <p:stCondLst>
                                    <p:cond delay="0"/>
                                  </p:stCondLst>
                                  <p:childTnLst>
                                    <p:anim calcmode="lin" valueType="num">
                                      <p:cBhvr additive="base">
                                        <p:cTn id="54" dur="500"/>
                                        <p:tgtEl>
                                          <p:spTgt spid="179206"/>
                                        </p:tgtEl>
                                        <p:attrNameLst>
                                          <p:attrName>ppt_x</p:attrName>
                                        </p:attrNameLst>
                                      </p:cBhvr>
                                      <p:tavLst>
                                        <p:tav tm="0">
                                          <p:val>
                                            <p:strVal val="ppt_x"/>
                                          </p:val>
                                        </p:tav>
                                        <p:tav tm="100000">
                                          <p:val>
                                            <p:strVal val="ppt_x"/>
                                          </p:val>
                                        </p:tav>
                                      </p:tavLst>
                                    </p:anim>
                                    <p:anim calcmode="lin" valueType="num">
                                      <p:cBhvr additive="base">
                                        <p:cTn id="55" dur="500"/>
                                        <p:tgtEl>
                                          <p:spTgt spid="179206"/>
                                        </p:tgtEl>
                                        <p:attrNameLst>
                                          <p:attrName>ppt_y</p:attrName>
                                        </p:attrNameLst>
                                      </p:cBhvr>
                                      <p:tavLst>
                                        <p:tav tm="0">
                                          <p:val>
                                            <p:strVal val="ppt_y"/>
                                          </p:val>
                                        </p:tav>
                                        <p:tav tm="100000">
                                          <p:val>
                                            <p:strVal val="1+ppt_h/2"/>
                                          </p:val>
                                        </p:tav>
                                      </p:tavLst>
                                    </p:anim>
                                    <p:set>
                                      <p:cBhvr>
                                        <p:cTn id="56" dur="1" fill="hold">
                                          <p:stCondLst>
                                            <p:cond delay="499"/>
                                          </p:stCondLst>
                                        </p:cTn>
                                        <p:tgtEl>
                                          <p:spTgt spid="179206"/>
                                        </p:tgtEl>
                                        <p:attrNameLst>
                                          <p:attrName>style.visibility</p:attrName>
                                        </p:attrNameLst>
                                      </p:cBhvr>
                                      <p:to>
                                        <p:strVal val="hidden"/>
                                      </p:to>
                                    </p:set>
                                  </p:childTnLst>
                                </p:cTn>
                              </p:par>
                              <p:par>
                                <p:cTn id="57" presetID="2" presetClass="exit" presetSubtype="4" fill="hold" nodeType="withEffect">
                                  <p:stCondLst>
                                    <p:cond delay="0"/>
                                  </p:stCondLst>
                                  <p:childTnLst>
                                    <p:anim calcmode="lin" valueType="num">
                                      <p:cBhvr additive="base">
                                        <p:cTn id="58" dur="500"/>
                                        <p:tgtEl>
                                          <p:spTgt spid="16"/>
                                        </p:tgtEl>
                                        <p:attrNameLst>
                                          <p:attrName>ppt_x</p:attrName>
                                        </p:attrNameLst>
                                      </p:cBhvr>
                                      <p:tavLst>
                                        <p:tav tm="0">
                                          <p:val>
                                            <p:strVal val="ppt_x"/>
                                          </p:val>
                                        </p:tav>
                                        <p:tav tm="100000">
                                          <p:val>
                                            <p:strVal val="ppt_x"/>
                                          </p:val>
                                        </p:tav>
                                      </p:tavLst>
                                    </p:anim>
                                    <p:anim calcmode="lin" valueType="num">
                                      <p:cBhvr additive="base">
                                        <p:cTn id="59" dur="500"/>
                                        <p:tgtEl>
                                          <p:spTgt spid="16"/>
                                        </p:tgtEl>
                                        <p:attrNameLst>
                                          <p:attrName>ppt_y</p:attrName>
                                        </p:attrNameLst>
                                      </p:cBhvr>
                                      <p:tavLst>
                                        <p:tav tm="0">
                                          <p:val>
                                            <p:strVal val="ppt_y"/>
                                          </p:val>
                                        </p:tav>
                                        <p:tav tm="100000">
                                          <p:val>
                                            <p:strVal val="1+ppt_h/2"/>
                                          </p:val>
                                        </p:tav>
                                      </p:tavLst>
                                    </p:anim>
                                    <p:set>
                                      <p:cBhvr>
                                        <p:cTn id="60" dur="1" fill="hold">
                                          <p:stCondLst>
                                            <p:cond delay="499"/>
                                          </p:stCondLst>
                                        </p:cTn>
                                        <p:tgtEl>
                                          <p:spTgt spid="16"/>
                                        </p:tgtEl>
                                        <p:attrNameLst>
                                          <p:attrName>style.visibility</p:attrName>
                                        </p:attrNameLst>
                                      </p:cBhvr>
                                      <p:to>
                                        <p:strVal val="hidden"/>
                                      </p:to>
                                    </p:set>
                                  </p:childTnLst>
                                </p:cTn>
                              </p:par>
                              <p:par>
                                <p:cTn id="61" presetID="2" presetClass="exit" presetSubtype="4" fill="hold" nodeType="withEffect">
                                  <p:stCondLst>
                                    <p:cond delay="0"/>
                                  </p:stCondLst>
                                  <p:childTnLst>
                                    <p:anim calcmode="lin" valueType="num">
                                      <p:cBhvr additive="base">
                                        <p:cTn id="62" dur="500"/>
                                        <p:tgtEl>
                                          <p:spTgt spid="19"/>
                                        </p:tgtEl>
                                        <p:attrNameLst>
                                          <p:attrName>ppt_x</p:attrName>
                                        </p:attrNameLst>
                                      </p:cBhvr>
                                      <p:tavLst>
                                        <p:tav tm="0">
                                          <p:val>
                                            <p:strVal val="ppt_x"/>
                                          </p:val>
                                        </p:tav>
                                        <p:tav tm="100000">
                                          <p:val>
                                            <p:strVal val="ppt_x"/>
                                          </p:val>
                                        </p:tav>
                                      </p:tavLst>
                                    </p:anim>
                                    <p:anim calcmode="lin" valueType="num">
                                      <p:cBhvr additive="base">
                                        <p:cTn id="63" dur="500"/>
                                        <p:tgtEl>
                                          <p:spTgt spid="19"/>
                                        </p:tgtEl>
                                        <p:attrNameLst>
                                          <p:attrName>ppt_y</p:attrName>
                                        </p:attrNameLst>
                                      </p:cBhvr>
                                      <p:tavLst>
                                        <p:tav tm="0">
                                          <p:val>
                                            <p:strVal val="ppt_y"/>
                                          </p:val>
                                        </p:tav>
                                        <p:tav tm="100000">
                                          <p:val>
                                            <p:strVal val="1+ppt_h/2"/>
                                          </p:val>
                                        </p:tav>
                                      </p:tavLst>
                                    </p:anim>
                                    <p:set>
                                      <p:cBhvr>
                                        <p:cTn id="64" dur="1" fill="hold">
                                          <p:stCondLst>
                                            <p:cond delay="499"/>
                                          </p:stCondLst>
                                        </p:cTn>
                                        <p:tgtEl>
                                          <p:spTgt spid="19"/>
                                        </p:tgtEl>
                                        <p:attrNameLst>
                                          <p:attrName>style.visibility</p:attrName>
                                        </p:attrNameLst>
                                      </p:cBhvr>
                                      <p:to>
                                        <p:strVal val="hidden"/>
                                      </p:to>
                                    </p:set>
                                  </p:childTnLst>
                                </p:cTn>
                              </p:par>
                              <p:par>
                                <p:cTn id="65" presetID="2" presetClass="exit" presetSubtype="4" fill="hold" nodeType="withEffect">
                                  <p:stCondLst>
                                    <p:cond delay="0"/>
                                  </p:stCondLst>
                                  <p:childTnLst>
                                    <p:anim calcmode="lin" valueType="num">
                                      <p:cBhvr additive="base">
                                        <p:cTn id="66" dur="500"/>
                                        <p:tgtEl>
                                          <p:spTgt spid="21"/>
                                        </p:tgtEl>
                                        <p:attrNameLst>
                                          <p:attrName>ppt_x</p:attrName>
                                        </p:attrNameLst>
                                      </p:cBhvr>
                                      <p:tavLst>
                                        <p:tav tm="0">
                                          <p:val>
                                            <p:strVal val="ppt_x"/>
                                          </p:val>
                                        </p:tav>
                                        <p:tav tm="100000">
                                          <p:val>
                                            <p:strVal val="ppt_x"/>
                                          </p:val>
                                        </p:tav>
                                      </p:tavLst>
                                    </p:anim>
                                    <p:anim calcmode="lin" valueType="num">
                                      <p:cBhvr additive="base">
                                        <p:cTn id="67" dur="500"/>
                                        <p:tgtEl>
                                          <p:spTgt spid="21"/>
                                        </p:tgtEl>
                                        <p:attrNameLst>
                                          <p:attrName>ppt_y</p:attrName>
                                        </p:attrNameLst>
                                      </p:cBhvr>
                                      <p:tavLst>
                                        <p:tav tm="0">
                                          <p:val>
                                            <p:strVal val="ppt_y"/>
                                          </p:val>
                                        </p:tav>
                                        <p:tav tm="100000">
                                          <p:val>
                                            <p:strVal val="1+ppt_h/2"/>
                                          </p:val>
                                        </p:tav>
                                      </p:tavLst>
                                    </p:anim>
                                    <p:set>
                                      <p:cBhvr>
                                        <p:cTn id="68"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tabLst>
                <a:tab pos="2600325" algn="l"/>
              </a:tabLst>
              <a:defRPr/>
            </a:pPr>
            <a:r>
              <a:rPr lang="en-US" altLang="zh-CN"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I/Q</a:t>
            </a: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信号</a:t>
            </a:r>
          </a:p>
        </p:txBody>
      </p:sp>
      <p:sp>
        <p:nvSpPr>
          <p:cNvPr id="4" name="灯片编号占位符 3"/>
          <p:cNvSpPr>
            <a:spLocks noGrp="1"/>
          </p:cNvSpPr>
          <p:nvPr>
            <p:ph type="sldNum" sz="quarter" idx="12"/>
          </p:nvPr>
        </p:nvSpPr>
        <p:spPr/>
        <p:txBody>
          <a:bodyPr/>
          <a:lstStyle/>
          <a:p>
            <a:fld id="{BFEB24BD-BE86-410A-BF7A-1F4EAF97620B}" type="slidenum">
              <a:rPr lang="en-US" altLang="zh-CN" smtClean="0"/>
              <a:pPr/>
              <a:t>18</a:t>
            </a:fld>
            <a:endParaRPr lang="en-US" altLang="zh-CN"/>
          </a:p>
        </p:txBody>
      </p:sp>
      <p:pic>
        <p:nvPicPr>
          <p:cNvPr id="5" name="图片 4"/>
          <p:cNvPicPr>
            <a:picLocks noChangeAspect="1"/>
          </p:cNvPicPr>
          <p:nvPr/>
        </p:nvPicPr>
        <p:blipFill rotWithShape="1">
          <a:blip r:embed="rId2"/>
          <a:srcRect t="18203" r="-377"/>
          <a:stretch/>
        </p:blipFill>
        <p:spPr>
          <a:xfrm>
            <a:off x="457200" y="1600200"/>
            <a:ext cx="8457913" cy="4800600"/>
          </a:xfrm>
          <a:prstGeom prst="rect">
            <a:avLst/>
          </a:prstGeom>
        </p:spPr>
      </p:pic>
      <p:sp>
        <p:nvSpPr>
          <p:cNvPr id="6" name="文本框 5"/>
          <p:cNvSpPr txBox="1"/>
          <p:nvPr/>
        </p:nvSpPr>
        <p:spPr>
          <a:xfrm>
            <a:off x="6248400" y="2286000"/>
            <a:ext cx="2666713" cy="523220"/>
          </a:xfrm>
          <a:prstGeom prst="rect">
            <a:avLst/>
          </a:prstGeom>
          <a:solidFill>
            <a:schemeClr val="accent5"/>
          </a:solidFill>
          <a:effectLst>
            <a:glow rad="101600">
              <a:schemeClr val="accent1">
                <a:satMod val="175000"/>
                <a:alpha val="40000"/>
              </a:schemeClr>
            </a:glow>
          </a:effectLst>
        </p:spPr>
        <p:txBody>
          <a:bodyPr wrap="square" rtlCol="0">
            <a:spAutoFit/>
          </a:bodyPr>
          <a:lstStyle/>
          <a:p>
            <a:pPr algn="ctr"/>
            <a:r>
              <a:rPr lang="en-US" altLang="zh-CN" sz="2800" b="1" i="1" dirty="0" smtClean="0">
                <a:latin typeface="Times New Roman" panose="02020603050405020304" pitchFamily="18" charset="0"/>
                <a:cs typeface="Times New Roman" panose="02020603050405020304" pitchFamily="18" charset="0"/>
              </a:rPr>
              <a:t>V(t)=I(t)+</a:t>
            </a:r>
            <a:r>
              <a:rPr lang="en-US" altLang="zh-CN" sz="2800" b="1" i="1" dirty="0" err="1" smtClean="0">
                <a:latin typeface="Times New Roman" panose="02020603050405020304" pitchFamily="18" charset="0"/>
                <a:cs typeface="Times New Roman" panose="02020603050405020304" pitchFamily="18" charset="0"/>
              </a:rPr>
              <a:t>jQ</a:t>
            </a:r>
            <a:r>
              <a:rPr lang="en-US" altLang="zh-CN" sz="2800" b="1" i="1" dirty="0" smtClean="0">
                <a:latin typeface="Times New Roman" panose="02020603050405020304" pitchFamily="18" charset="0"/>
                <a:cs typeface="Times New Roman" panose="02020603050405020304" pitchFamily="18" charset="0"/>
              </a:rPr>
              <a:t>(t)</a:t>
            </a:r>
            <a:endParaRPr lang="zh-CN" altLang="en-US" sz="28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53302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7A2D2C3-75F7-46AC-A32B-BD98185517F1}" type="slidenum">
              <a:rPr lang="en-US" altLang="zh-CN"/>
              <a:pPr eaLnBrk="1" hangingPunct="1"/>
              <a:t>19</a:t>
            </a:fld>
            <a:endParaRPr lang="en-US" altLang="zh-CN"/>
          </a:p>
        </p:txBody>
      </p:sp>
      <p:sp>
        <p:nvSpPr>
          <p:cNvPr id="3" name="Rectangle 2"/>
          <p:cNvSpPr txBox="1">
            <a:spLocks noChangeArrowheads="1"/>
          </p:cNvSpPr>
          <p:nvPr/>
        </p:nvSpPr>
        <p:spPr>
          <a:xfrm>
            <a:off x="457200" y="274638"/>
            <a:ext cx="8229600" cy="1143000"/>
          </a:xfrm>
          <a:prstGeom prst="rect">
            <a:avLst/>
          </a:prstGeom>
        </p:spPr>
        <p:txBody>
          <a:bodyPr/>
          <a:lstStyle/>
          <a:p>
            <a:pPr algn="ctr">
              <a:tabLst>
                <a:tab pos="2600325" algn="l"/>
              </a:tabLst>
              <a:defRPr/>
            </a:pPr>
            <a:r>
              <a:rPr lang="zh-CN" altLang="en-US" sz="4000" b="1" dirty="0" smtClean="0">
                <a:solidFill>
                  <a:srgbClr val="381850"/>
                </a:solidFill>
                <a:latin typeface="微软雅黑" panose="020B0503020204020204" pitchFamily="34" charset="-122"/>
                <a:ea typeface="微软雅黑" panose="020B0503020204020204" pitchFamily="34" charset="-122"/>
                <a:cs typeface="+mj-cs"/>
              </a:rPr>
              <a:t>常用基本单位</a:t>
            </a:r>
            <a:endParaRPr lang="zh-CN" altLang="en-US" sz="4000" b="1" dirty="0">
              <a:solidFill>
                <a:srgbClr val="381850"/>
              </a:solidFill>
              <a:latin typeface="微软雅黑" panose="020B0503020204020204" pitchFamily="34" charset="-122"/>
              <a:ea typeface="微软雅黑" panose="020B0503020204020204" pitchFamily="34" charset="-122"/>
              <a:cs typeface="+mj-cs"/>
            </a:endParaRPr>
          </a:p>
        </p:txBody>
      </p:sp>
      <p:sp>
        <p:nvSpPr>
          <p:cNvPr id="34820" name="Rectangle 10"/>
          <p:cNvSpPr>
            <a:spLocks noChangeArrowheads="1"/>
          </p:cNvSpPr>
          <p:nvPr/>
        </p:nvSpPr>
        <p:spPr bwMode="auto">
          <a:xfrm>
            <a:off x="3082925" y="3471863"/>
            <a:ext cx="247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1000">
              <a:latin typeface="Times New Roman" panose="02020603050405020304" pitchFamily="18" charset="0"/>
              <a:cs typeface="Times New Roman" panose="02020603050405020304" pitchFamily="18" charset="0"/>
            </a:endParaRPr>
          </a:p>
          <a:p>
            <a:r>
              <a:rPr lang="en-US" altLang="zh-CN" sz="1000">
                <a:latin typeface="Times New Roman" panose="02020603050405020304" pitchFamily="18" charset="0"/>
                <a:cs typeface="Times New Roman" panose="02020603050405020304" pitchFamily="18" charset="0"/>
              </a:rPr>
              <a:t>  </a:t>
            </a:r>
            <a:endParaRPr lang="en-US" altLang="zh-CN"/>
          </a:p>
        </p:txBody>
      </p:sp>
      <p:sp>
        <p:nvSpPr>
          <p:cNvPr id="5" name="Rectangle 11"/>
          <p:cNvSpPr txBox="1">
            <a:spLocks noChangeArrowheads="1"/>
          </p:cNvSpPr>
          <p:nvPr/>
        </p:nvSpPr>
        <p:spPr>
          <a:xfrm>
            <a:off x="533400" y="1143000"/>
            <a:ext cx="8382000" cy="5486399"/>
          </a:xfrm>
          <a:prstGeom prst="rect">
            <a:avLst/>
          </a:prstGeom>
        </p:spPr>
        <p:txBody>
          <a:bodyPr/>
          <a:lstStyle/>
          <a:p>
            <a:pPr marL="342900" indent="-114300" algn="just">
              <a:lnSpc>
                <a:spcPts val="4000"/>
              </a:lnSpc>
              <a:buFont typeface="Wingdings" pitchFamily="2" charset="2"/>
              <a:buChar char="n"/>
              <a:defRPr/>
            </a:pPr>
            <a:r>
              <a:rPr lang="zh-CN" altLang="en-US" sz="2800" b="1" kern="0" dirty="0" smtClean="0">
                <a:latin typeface="Times New Roman" pitchFamily="18" charset="0"/>
                <a:ea typeface="+mn-ea"/>
              </a:rPr>
              <a:t>分贝（增益）</a:t>
            </a:r>
            <a:endParaRPr lang="en-US" altLang="zh-CN" sz="2800" b="1" kern="0" dirty="0">
              <a:latin typeface="Times New Roman" pitchFamily="18" charset="0"/>
              <a:ea typeface="+mn-ea"/>
            </a:endParaRPr>
          </a:p>
          <a:p>
            <a:pPr marL="342900" indent="-114300" algn="just">
              <a:lnSpc>
                <a:spcPts val="4000"/>
              </a:lnSpc>
              <a:spcBef>
                <a:spcPts val="2000"/>
              </a:spcBef>
              <a:buFont typeface="Wingdings" pitchFamily="2" charset="2"/>
              <a:buChar char="ü"/>
              <a:defRPr/>
            </a:pPr>
            <a:r>
              <a:rPr lang="zh-CN" altLang="en-US" sz="2800" b="1" kern="0" dirty="0">
                <a:latin typeface="Times New Roman" pitchFamily="18" charset="0"/>
                <a:ea typeface="+mn-ea"/>
              </a:rPr>
              <a:t>描述功率相对增益或插损或相对功率</a:t>
            </a:r>
            <a:r>
              <a:rPr lang="en-US" altLang="zh-CN" sz="2800" b="1" kern="0" dirty="0">
                <a:latin typeface="Times New Roman" pitchFamily="18" charset="0"/>
                <a:ea typeface="+mn-ea"/>
              </a:rPr>
              <a:t>,</a:t>
            </a:r>
            <a:r>
              <a:rPr lang="zh-CN" altLang="en-US" sz="2800" b="1" kern="0" dirty="0">
                <a:latin typeface="Times New Roman" pitchFamily="18" charset="0"/>
                <a:ea typeface="+mn-ea"/>
              </a:rPr>
              <a:t>若有功率</a:t>
            </a:r>
            <a:r>
              <a:rPr lang="en-US" altLang="zh-CN" sz="2800" b="1" kern="0" dirty="0">
                <a:latin typeface="Times New Roman" pitchFamily="18" charset="0"/>
                <a:ea typeface="+mn-ea"/>
              </a:rPr>
              <a:t>P</a:t>
            </a:r>
            <a:r>
              <a:rPr lang="en-US" altLang="zh-CN" sz="2800" b="1" kern="0" baseline="-25000" dirty="0">
                <a:latin typeface="Times New Roman" pitchFamily="18" charset="0"/>
                <a:ea typeface="+mn-ea"/>
              </a:rPr>
              <a:t>1</a:t>
            </a:r>
            <a:r>
              <a:rPr lang="en-US" altLang="zh-CN" sz="2800" b="1" kern="0" dirty="0">
                <a:latin typeface="Times New Roman" pitchFamily="18" charset="0"/>
                <a:ea typeface="+mn-ea"/>
              </a:rPr>
              <a:t>(</a:t>
            </a:r>
            <a:r>
              <a:rPr lang="zh-CN" altLang="en-US" sz="2800" b="1" kern="0" dirty="0">
                <a:latin typeface="Times New Roman" pitchFamily="18" charset="0"/>
                <a:ea typeface="+mn-ea"/>
              </a:rPr>
              <a:t>输入</a:t>
            </a:r>
            <a:r>
              <a:rPr lang="en-US" altLang="zh-CN" sz="2800" b="1" kern="0" dirty="0">
                <a:latin typeface="Times New Roman" pitchFamily="18" charset="0"/>
                <a:ea typeface="+mn-ea"/>
              </a:rPr>
              <a:t>)</a:t>
            </a:r>
            <a:r>
              <a:rPr lang="zh-CN" altLang="en-US" sz="2800" b="1" kern="0" dirty="0">
                <a:latin typeface="Times New Roman" pitchFamily="18" charset="0"/>
                <a:ea typeface="+mn-ea"/>
              </a:rPr>
              <a:t>和</a:t>
            </a:r>
            <a:r>
              <a:rPr lang="en-US" altLang="zh-CN" sz="2800" b="1" kern="0" dirty="0">
                <a:latin typeface="Times New Roman" pitchFamily="18" charset="0"/>
                <a:ea typeface="+mn-ea"/>
              </a:rPr>
              <a:t>P</a:t>
            </a:r>
            <a:r>
              <a:rPr lang="en-US" altLang="zh-CN" sz="2800" b="1" kern="0" baseline="-25000" dirty="0">
                <a:latin typeface="Times New Roman" pitchFamily="18" charset="0"/>
                <a:ea typeface="+mn-ea"/>
              </a:rPr>
              <a:t>2</a:t>
            </a:r>
            <a:r>
              <a:rPr lang="en-US" altLang="zh-CN" sz="2800" b="1" kern="0" dirty="0">
                <a:latin typeface="Times New Roman" pitchFamily="18" charset="0"/>
                <a:ea typeface="+mn-ea"/>
              </a:rPr>
              <a:t>(</a:t>
            </a:r>
            <a:r>
              <a:rPr lang="zh-CN" altLang="en-US" sz="2800" b="1" kern="0" dirty="0">
                <a:latin typeface="Times New Roman" pitchFamily="18" charset="0"/>
                <a:ea typeface="+mn-ea"/>
              </a:rPr>
              <a:t>输出</a:t>
            </a:r>
            <a:r>
              <a:rPr lang="en-US" altLang="zh-CN" sz="2800" b="1" kern="0" dirty="0">
                <a:latin typeface="Times New Roman" pitchFamily="18" charset="0"/>
                <a:ea typeface="+mn-ea"/>
              </a:rPr>
              <a:t>)</a:t>
            </a:r>
          </a:p>
          <a:p>
            <a:pPr marL="342900" indent="-114300" algn="ctr">
              <a:lnSpc>
                <a:spcPts val="4000"/>
              </a:lnSpc>
              <a:defRPr/>
            </a:pPr>
            <a:r>
              <a:rPr lang="en-US" altLang="zh-CN" sz="2800" b="1" kern="0" dirty="0" smtClean="0">
                <a:latin typeface="Times New Roman" pitchFamily="18" charset="0"/>
                <a:ea typeface="+mn-ea"/>
              </a:rPr>
              <a:t>G=10log</a:t>
            </a:r>
            <a:r>
              <a:rPr lang="en-US" altLang="zh-CN" sz="2800" b="1" kern="0" baseline="-25000" dirty="0" smtClean="0">
                <a:latin typeface="Times New Roman" pitchFamily="18" charset="0"/>
                <a:ea typeface="+mn-ea"/>
              </a:rPr>
              <a:t>10</a:t>
            </a:r>
            <a:r>
              <a:rPr lang="en-US" altLang="zh-CN" sz="2800" b="1" kern="0" dirty="0" smtClean="0">
                <a:latin typeface="Times New Roman" pitchFamily="18" charset="0"/>
                <a:ea typeface="+mn-ea"/>
              </a:rPr>
              <a:t>(P</a:t>
            </a:r>
            <a:r>
              <a:rPr lang="en-US" altLang="zh-CN" sz="2800" b="1" kern="0" baseline="-25000" dirty="0" smtClean="0">
                <a:latin typeface="Times New Roman" pitchFamily="18" charset="0"/>
                <a:ea typeface="+mn-ea"/>
              </a:rPr>
              <a:t>1</a:t>
            </a:r>
            <a:r>
              <a:rPr lang="en-US" altLang="zh-CN" sz="2800" b="1" kern="0" dirty="0" smtClean="0">
                <a:latin typeface="Times New Roman" pitchFamily="18" charset="0"/>
                <a:ea typeface="+mn-ea"/>
              </a:rPr>
              <a:t>/P</a:t>
            </a:r>
            <a:r>
              <a:rPr lang="en-US" altLang="zh-CN" sz="2800" b="1" kern="0" baseline="-25000" dirty="0" smtClean="0">
                <a:latin typeface="Times New Roman" pitchFamily="18" charset="0"/>
                <a:ea typeface="+mn-ea"/>
              </a:rPr>
              <a:t>2</a:t>
            </a:r>
            <a:r>
              <a:rPr lang="en-US" altLang="zh-CN" sz="2800" b="1" kern="0" dirty="0">
                <a:latin typeface="Times New Roman" pitchFamily="18" charset="0"/>
                <a:ea typeface="+mn-ea"/>
              </a:rPr>
              <a:t>)</a:t>
            </a:r>
          </a:p>
          <a:p>
            <a:pPr marL="342900" indent="-114300" algn="just">
              <a:lnSpc>
                <a:spcPts val="4000"/>
              </a:lnSpc>
              <a:spcBef>
                <a:spcPts val="1000"/>
              </a:spcBef>
              <a:buFont typeface="Wingdings" pitchFamily="2" charset="2"/>
              <a:buChar char="ü"/>
              <a:defRPr/>
            </a:pPr>
            <a:r>
              <a:rPr lang="zh-CN" altLang="en-US" sz="2800" b="1" kern="0" dirty="0">
                <a:latin typeface="Times New Roman" pitchFamily="18" charset="0"/>
                <a:ea typeface="+mn-ea"/>
              </a:rPr>
              <a:t>若</a:t>
            </a:r>
            <a:r>
              <a:rPr lang="en-US" altLang="zh-CN" sz="2800" b="1" kern="0" dirty="0">
                <a:latin typeface="Times New Roman" pitchFamily="18" charset="0"/>
                <a:ea typeface="+mn-ea"/>
              </a:rPr>
              <a:t>N</a:t>
            </a:r>
            <a:r>
              <a:rPr lang="zh-CN" altLang="en-US" sz="2800" b="1" kern="0" dirty="0">
                <a:latin typeface="Times New Roman" pitchFamily="18" charset="0"/>
                <a:ea typeface="+mn-ea"/>
              </a:rPr>
              <a:t>为正，则可说</a:t>
            </a:r>
            <a:r>
              <a:rPr lang="en-US" altLang="zh-CN" sz="2800" b="1" kern="0" dirty="0">
                <a:latin typeface="Times New Roman" pitchFamily="18" charset="0"/>
                <a:ea typeface="+mn-ea"/>
              </a:rPr>
              <a:t>P</a:t>
            </a:r>
            <a:r>
              <a:rPr lang="en-US" altLang="zh-CN" sz="2800" b="1" kern="0" baseline="-25000" dirty="0">
                <a:latin typeface="Times New Roman" pitchFamily="18" charset="0"/>
                <a:ea typeface="+mn-ea"/>
              </a:rPr>
              <a:t>1</a:t>
            </a:r>
            <a:r>
              <a:rPr lang="zh-CN" altLang="en-US" sz="2800" b="1" kern="0" dirty="0">
                <a:latin typeface="Times New Roman" pitchFamily="18" charset="0"/>
                <a:ea typeface="+mn-ea"/>
              </a:rPr>
              <a:t>比</a:t>
            </a:r>
            <a:r>
              <a:rPr lang="en-US" altLang="zh-CN" sz="2800" b="1" kern="0" dirty="0">
                <a:latin typeface="Times New Roman" pitchFamily="18" charset="0"/>
                <a:ea typeface="+mn-ea"/>
              </a:rPr>
              <a:t>P</a:t>
            </a:r>
            <a:r>
              <a:rPr lang="en-US" altLang="zh-CN" sz="2800" b="1" kern="0" baseline="-25000" dirty="0">
                <a:latin typeface="Times New Roman" pitchFamily="18" charset="0"/>
                <a:ea typeface="+mn-ea"/>
              </a:rPr>
              <a:t>2</a:t>
            </a:r>
            <a:r>
              <a:rPr lang="zh-CN" altLang="en-US" sz="2800" b="1" kern="0" dirty="0">
                <a:latin typeface="Times New Roman" pitchFamily="18" charset="0"/>
                <a:ea typeface="+mn-ea"/>
              </a:rPr>
              <a:t>要高</a:t>
            </a:r>
            <a:r>
              <a:rPr lang="en-US" altLang="zh-CN" sz="2800" b="1" kern="0" dirty="0">
                <a:latin typeface="Times New Roman" pitchFamily="18" charset="0"/>
                <a:ea typeface="+mn-ea"/>
              </a:rPr>
              <a:t>N</a:t>
            </a:r>
            <a:r>
              <a:rPr lang="zh-CN" altLang="en-US" sz="2800" b="1" kern="0" dirty="0">
                <a:latin typeface="Times New Roman" pitchFamily="18" charset="0"/>
                <a:ea typeface="+mn-ea"/>
              </a:rPr>
              <a:t>分贝</a:t>
            </a:r>
            <a:r>
              <a:rPr lang="en-US" altLang="zh-CN" sz="2800" b="1" kern="0" dirty="0">
                <a:latin typeface="Times New Roman" pitchFamily="18" charset="0"/>
                <a:ea typeface="+mn-ea"/>
              </a:rPr>
              <a:t>(dB)</a:t>
            </a:r>
          </a:p>
          <a:p>
            <a:pPr marL="342900" indent="-114300" algn="just">
              <a:lnSpc>
                <a:spcPts val="4000"/>
              </a:lnSpc>
              <a:spcBef>
                <a:spcPts val="1000"/>
              </a:spcBef>
              <a:buFont typeface="Wingdings" pitchFamily="2" charset="2"/>
              <a:buChar char="ü"/>
              <a:defRPr/>
            </a:pPr>
            <a:r>
              <a:rPr lang="zh-CN" altLang="en-US" sz="2800" b="1" kern="0" dirty="0">
                <a:latin typeface="Times New Roman" pitchFamily="18" charset="0"/>
                <a:ea typeface="+mn-ea"/>
              </a:rPr>
              <a:t>若</a:t>
            </a:r>
            <a:r>
              <a:rPr lang="en-US" altLang="zh-CN" sz="2800" b="1" kern="0" dirty="0">
                <a:latin typeface="Times New Roman" pitchFamily="18" charset="0"/>
                <a:ea typeface="+mn-ea"/>
              </a:rPr>
              <a:t>N</a:t>
            </a:r>
            <a:r>
              <a:rPr lang="zh-CN" altLang="en-US" sz="2800" b="1" kern="0" dirty="0">
                <a:latin typeface="Times New Roman" pitchFamily="18" charset="0"/>
                <a:ea typeface="+mn-ea"/>
              </a:rPr>
              <a:t>为负，则可说</a:t>
            </a:r>
            <a:r>
              <a:rPr lang="en-US" altLang="zh-CN" sz="2800" b="1" kern="0" dirty="0">
                <a:latin typeface="Times New Roman" pitchFamily="18" charset="0"/>
                <a:ea typeface="+mn-ea"/>
              </a:rPr>
              <a:t>P</a:t>
            </a:r>
            <a:r>
              <a:rPr lang="en-US" altLang="zh-CN" sz="2800" b="1" kern="0" baseline="-25000" dirty="0">
                <a:latin typeface="Times New Roman" pitchFamily="18" charset="0"/>
                <a:ea typeface="+mn-ea"/>
              </a:rPr>
              <a:t>1</a:t>
            </a:r>
            <a:r>
              <a:rPr lang="zh-CN" altLang="en-US" sz="2800" b="1" kern="0" dirty="0">
                <a:latin typeface="Times New Roman" pitchFamily="18" charset="0"/>
                <a:ea typeface="+mn-ea"/>
              </a:rPr>
              <a:t>比</a:t>
            </a:r>
            <a:r>
              <a:rPr lang="en-US" altLang="zh-CN" sz="2800" b="1" kern="0" dirty="0">
                <a:latin typeface="Times New Roman" pitchFamily="18" charset="0"/>
                <a:ea typeface="+mn-ea"/>
              </a:rPr>
              <a:t>P</a:t>
            </a:r>
            <a:r>
              <a:rPr lang="en-US" altLang="zh-CN" sz="2800" b="1" kern="0" baseline="-25000" dirty="0">
                <a:latin typeface="Times New Roman" pitchFamily="18" charset="0"/>
                <a:ea typeface="+mn-ea"/>
              </a:rPr>
              <a:t>2</a:t>
            </a:r>
            <a:r>
              <a:rPr lang="zh-CN" altLang="en-US" sz="2800" b="1" kern="0" dirty="0">
                <a:latin typeface="Times New Roman" pitchFamily="18" charset="0"/>
                <a:ea typeface="+mn-ea"/>
              </a:rPr>
              <a:t>要低</a:t>
            </a:r>
            <a:r>
              <a:rPr lang="en-US" altLang="zh-CN" sz="2800" b="1" kern="0" dirty="0">
                <a:latin typeface="Times New Roman" pitchFamily="18" charset="0"/>
                <a:ea typeface="+mn-ea"/>
              </a:rPr>
              <a:t>N</a:t>
            </a:r>
            <a:r>
              <a:rPr lang="zh-CN" altLang="en-US" sz="2800" b="1" kern="0" dirty="0">
                <a:latin typeface="Times New Roman" pitchFamily="18" charset="0"/>
                <a:ea typeface="+mn-ea"/>
              </a:rPr>
              <a:t>分贝</a:t>
            </a:r>
            <a:r>
              <a:rPr lang="en-US" altLang="zh-CN" sz="2800" b="1" kern="0" dirty="0">
                <a:latin typeface="Times New Roman" pitchFamily="18" charset="0"/>
                <a:ea typeface="+mn-ea"/>
              </a:rPr>
              <a:t>(dB)</a:t>
            </a:r>
          </a:p>
          <a:p>
            <a:pPr marL="342900" indent="-114300">
              <a:lnSpc>
                <a:spcPts val="4000"/>
              </a:lnSpc>
              <a:spcBef>
                <a:spcPts val="1500"/>
              </a:spcBef>
              <a:buFont typeface="Wingdings" pitchFamily="2" charset="2"/>
              <a:buChar char="ü"/>
              <a:defRPr/>
            </a:pPr>
            <a:r>
              <a:rPr lang="zh-CN" altLang="en-US" sz="2800" b="1" kern="0" dirty="0">
                <a:latin typeface="Times New Roman" pitchFamily="18" charset="0"/>
                <a:ea typeface="+mn-ea"/>
              </a:rPr>
              <a:t>描述电压传输增益或插损或相对电平</a:t>
            </a:r>
            <a:r>
              <a:rPr lang="en-US" altLang="zh-CN" sz="2800" b="1" kern="0" dirty="0">
                <a:latin typeface="Times New Roman" pitchFamily="18" charset="0"/>
                <a:ea typeface="+mn-ea"/>
              </a:rPr>
              <a:t>,</a:t>
            </a:r>
            <a:r>
              <a:rPr lang="zh-CN" altLang="en-US" sz="2800" b="1" kern="0" dirty="0">
                <a:latin typeface="Times New Roman" pitchFamily="18" charset="0"/>
                <a:ea typeface="+mn-ea"/>
              </a:rPr>
              <a:t>若有电压</a:t>
            </a:r>
            <a:r>
              <a:rPr lang="en-US" altLang="zh-CN" sz="2800" b="1" i="1" kern="0" dirty="0">
                <a:latin typeface="Times New Roman" pitchFamily="18" charset="0"/>
                <a:ea typeface="+mn-ea"/>
              </a:rPr>
              <a:t>V</a:t>
            </a:r>
            <a:r>
              <a:rPr lang="en-US" altLang="zh-CN" sz="2800" b="1" kern="0" baseline="-25000" dirty="0">
                <a:latin typeface="Times New Roman" pitchFamily="18" charset="0"/>
                <a:ea typeface="+mn-ea"/>
              </a:rPr>
              <a:t>1</a:t>
            </a:r>
            <a:r>
              <a:rPr lang="en-US" altLang="zh-CN" sz="2800" b="1" kern="0" dirty="0">
                <a:latin typeface="Times New Roman" pitchFamily="18" charset="0"/>
                <a:ea typeface="+mn-ea"/>
              </a:rPr>
              <a:t>(</a:t>
            </a:r>
            <a:r>
              <a:rPr lang="zh-CN" altLang="en-US" sz="2800" b="1" kern="0" dirty="0">
                <a:latin typeface="Times New Roman" pitchFamily="18" charset="0"/>
                <a:ea typeface="+mn-ea"/>
              </a:rPr>
              <a:t>输入</a:t>
            </a:r>
            <a:r>
              <a:rPr lang="en-US" altLang="zh-CN" sz="2800" b="1" kern="0" dirty="0">
                <a:latin typeface="Times New Roman" pitchFamily="18" charset="0"/>
                <a:ea typeface="+mn-ea"/>
              </a:rPr>
              <a:t>)</a:t>
            </a:r>
            <a:r>
              <a:rPr lang="zh-CN" altLang="en-US" sz="2800" b="1" kern="0" dirty="0">
                <a:latin typeface="Times New Roman" pitchFamily="18" charset="0"/>
                <a:ea typeface="+mn-ea"/>
              </a:rPr>
              <a:t>和</a:t>
            </a:r>
            <a:r>
              <a:rPr lang="en-US" altLang="zh-CN" sz="2800" b="1" i="1" kern="0" dirty="0">
                <a:latin typeface="Times New Roman" pitchFamily="18" charset="0"/>
                <a:ea typeface="+mn-ea"/>
              </a:rPr>
              <a:t>V</a:t>
            </a:r>
            <a:r>
              <a:rPr lang="en-US" altLang="zh-CN" sz="2800" b="1" kern="0" baseline="-25000" dirty="0">
                <a:latin typeface="Times New Roman" pitchFamily="18" charset="0"/>
                <a:ea typeface="+mn-ea"/>
              </a:rPr>
              <a:t>2</a:t>
            </a:r>
            <a:r>
              <a:rPr lang="en-US" altLang="zh-CN" sz="2800" b="1" kern="0" dirty="0">
                <a:latin typeface="Times New Roman" pitchFamily="18" charset="0"/>
                <a:ea typeface="+mn-ea"/>
              </a:rPr>
              <a:t>(</a:t>
            </a:r>
            <a:r>
              <a:rPr lang="zh-CN" altLang="en-US" sz="2800" b="1" kern="0" dirty="0">
                <a:latin typeface="Times New Roman" pitchFamily="18" charset="0"/>
                <a:ea typeface="+mn-ea"/>
              </a:rPr>
              <a:t>输出</a:t>
            </a:r>
            <a:r>
              <a:rPr lang="en-US" altLang="zh-CN" sz="2800" b="1" kern="0" dirty="0">
                <a:latin typeface="Times New Roman" pitchFamily="18" charset="0"/>
                <a:ea typeface="+mn-ea"/>
              </a:rPr>
              <a:t>) </a:t>
            </a:r>
          </a:p>
          <a:p>
            <a:pPr marL="342900" indent="-114300" algn="ctr">
              <a:lnSpc>
                <a:spcPts val="4000"/>
              </a:lnSpc>
              <a:spcBef>
                <a:spcPct val="20000"/>
              </a:spcBef>
              <a:defRPr/>
            </a:pPr>
            <a:r>
              <a:rPr lang="en-US" altLang="zh-CN" sz="2800" b="1" i="1" kern="0" dirty="0">
                <a:latin typeface="Times New Roman" pitchFamily="18" charset="0"/>
                <a:ea typeface="+mn-ea"/>
              </a:rPr>
              <a:t>G</a:t>
            </a:r>
            <a:r>
              <a:rPr lang="en-US" altLang="zh-CN" sz="2800" b="1" kern="0" baseline="-25000" dirty="0">
                <a:latin typeface="Times New Roman" pitchFamily="18" charset="0"/>
                <a:ea typeface="+mn-ea"/>
              </a:rPr>
              <a:t>V</a:t>
            </a:r>
            <a:r>
              <a:rPr lang="en-US" altLang="zh-CN" sz="2800" b="1" kern="0" dirty="0">
                <a:latin typeface="Times New Roman" pitchFamily="18" charset="0"/>
                <a:ea typeface="+mn-ea"/>
              </a:rPr>
              <a:t>(dB) = 20 log</a:t>
            </a:r>
            <a:r>
              <a:rPr lang="en-US" altLang="zh-CN" sz="2800" b="1" kern="0" baseline="-25000" dirty="0">
                <a:latin typeface="Times New Roman" pitchFamily="18" charset="0"/>
                <a:ea typeface="+mn-ea"/>
              </a:rPr>
              <a:t>10</a:t>
            </a:r>
            <a:r>
              <a:rPr lang="en-US" altLang="zh-CN" sz="2800" b="1" kern="0" dirty="0">
                <a:latin typeface="Times New Roman" pitchFamily="18" charset="0"/>
                <a:ea typeface="+mn-ea"/>
              </a:rPr>
              <a:t> (</a:t>
            </a:r>
            <a:r>
              <a:rPr lang="en-US" altLang="zh-CN" sz="2800" b="1" i="1" kern="0" dirty="0">
                <a:latin typeface="Times New Roman" pitchFamily="18" charset="0"/>
                <a:ea typeface="+mn-ea"/>
              </a:rPr>
              <a:t>V</a:t>
            </a:r>
            <a:r>
              <a:rPr lang="en-US" altLang="zh-CN" sz="2800" b="1" kern="0" baseline="-25000" dirty="0">
                <a:latin typeface="Times New Roman" pitchFamily="18" charset="0"/>
                <a:ea typeface="+mn-ea"/>
              </a:rPr>
              <a:t>2</a:t>
            </a:r>
            <a:r>
              <a:rPr lang="en-US" altLang="zh-CN" sz="2800" b="1" kern="0" dirty="0">
                <a:latin typeface="Times New Roman" pitchFamily="18" charset="0"/>
                <a:ea typeface="+mn-ea"/>
              </a:rPr>
              <a:t>/</a:t>
            </a:r>
            <a:r>
              <a:rPr lang="en-US" altLang="zh-CN" sz="2800" b="1" i="1" kern="0" dirty="0">
                <a:latin typeface="Times New Roman" pitchFamily="18" charset="0"/>
                <a:ea typeface="+mn-ea"/>
              </a:rPr>
              <a:t>V</a:t>
            </a:r>
            <a:r>
              <a:rPr lang="en-US" altLang="zh-CN" sz="2800" b="1" kern="0" baseline="-25000" dirty="0">
                <a:latin typeface="Times New Roman" pitchFamily="18" charset="0"/>
                <a:ea typeface="+mn-ea"/>
              </a:rPr>
              <a:t>1</a:t>
            </a:r>
            <a:r>
              <a:rPr lang="en-US" altLang="zh-CN" sz="2800" b="1" kern="0" dirty="0">
                <a:latin typeface="Times New Roman" pitchFamily="18" charset="0"/>
                <a:ea typeface="+mn-ea"/>
              </a:rPr>
              <a:t>)</a:t>
            </a:r>
          </a:p>
          <a:p>
            <a:pPr marL="342900" indent="-114300" algn="just">
              <a:lnSpc>
                <a:spcPct val="90000"/>
              </a:lnSpc>
              <a:defRPr/>
            </a:pPr>
            <a:endParaRPr lang="en-US" altLang="zh-CN" sz="2800" b="1" kern="0" dirty="0">
              <a:latin typeface="Times New Roman" pitchFamily="18" charset="0"/>
              <a:ea typeface="+mn-ea"/>
            </a:endParaRPr>
          </a:p>
          <a:p>
            <a:pPr marL="342900" indent="-114300" algn="just">
              <a:lnSpc>
                <a:spcPct val="90000"/>
              </a:lnSpc>
              <a:defRPr/>
            </a:pPr>
            <a:endParaRPr lang="en-US" altLang="zh-CN" sz="3200" b="1" kern="0" baseline="-25000" dirty="0">
              <a:latin typeface="+mn-lt"/>
              <a:ea typeface="+mn-ea"/>
            </a:endParaRPr>
          </a:p>
        </p:txBody>
      </p:sp>
      <p:graphicFrame>
        <p:nvGraphicFramePr>
          <p:cNvPr id="4" name="对象 3">
            <a:hlinkClick r:id="" action="ppaction://ole?verb=0"/>
          </p:cNvPr>
          <p:cNvGraphicFramePr>
            <a:graphicFrameLocks noChangeAspect="1"/>
          </p:cNvGraphicFramePr>
          <p:nvPr>
            <p:extLst>
              <p:ext uri="{D42A27DB-BD31-4B8C-83A1-F6EECF244321}">
                <p14:modId xmlns:p14="http://schemas.microsoft.com/office/powerpoint/2010/main" val="3312423552"/>
              </p:ext>
            </p:extLst>
          </p:nvPr>
        </p:nvGraphicFramePr>
        <p:xfrm>
          <a:off x="7782627" y="775557"/>
          <a:ext cx="1132773" cy="650875"/>
        </p:xfrm>
        <a:graphic>
          <a:graphicData uri="http://schemas.openxmlformats.org/presentationml/2006/ole">
            <mc:AlternateContent xmlns:mc="http://schemas.openxmlformats.org/markup-compatibility/2006">
              <mc:Choice xmlns:v="urn:schemas-microsoft-com:vml" Requires="v">
                <p:oleObj spid="_x0000_s176409" name="包装程序外壳对象" showAsIcon="1" r:id="rId3" imgW="575280" imgH="330120" progId="Package">
                  <p:embed/>
                </p:oleObj>
              </mc:Choice>
              <mc:Fallback>
                <p:oleObj name="包装程序外壳对象" showAsIcon="1" r:id="rId3" imgW="575280" imgH="330120" progId="Package">
                  <p:embed/>
                  <p:pic>
                    <p:nvPicPr>
                      <p:cNvPr id="0" name=""/>
                      <p:cNvPicPr/>
                      <p:nvPr/>
                    </p:nvPicPr>
                    <p:blipFill>
                      <a:blip r:embed="rId4"/>
                      <a:stretch>
                        <a:fillRect/>
                      </a:stretch>
                    </p:blipFill>
                    <p:spPr>
                      <a:xfrm>
                        <a:off x="7782627" y="775557"/>
                        <a:ext cx="1132773" cy="650875"/>
                      </a:xfrm>
                      <a:prstGeom prst="rect">
                        <a:avLst/>
                      </a:prstGeom>
                    </p:spPr>
                  </p:pic>
                </p:oleObj>
              </mc:Fallback>
            </mc:AlternateContent>
          </a:graphicData>
        </a:graphic>
      </p:graphicFrame>
      <p:graphicFrame>
        <p:nvGraphicFramePr>
          <p:cNvPr id="8" name="对象 7">
            <a:hlinkClick r:id="" action="ppaction://ole?verb=0"/>
          </p:cNvPr>
          <p:cNvGraphicFramePr>
            <a:graphicFrameLocks noChangeAspect="1"/>
          </p:cNvGraphicFramePr>
          <p:nvPr>
            <p:extLst>
              <p:ext uri="{D42A27DB-BD31-4B8C-83A1-F6EECF244321}">
                <p14:modId xmlns:p14="http://schemas.microsoft.com/office/powerpoint/2010/main" val="3462208738"/>
              </p:ext>
            </p:extLst>
          </p:nvPr>
        </p:nvGraphicFramePr>
        <p:xfrm>
          <a:off x="6736999" y="781052"/>
          <a:ext cx="1007528" cy="682624"/>
        </p:xfrm>
        <a:graphic>
          <a:graphicData uri="http://schemas.openxmlformats.org/presentationml/2006/ole">
            <mc:AlternateContent xmlns:mc="http://schemas.openxmlformats.org/markup-compatibility/2006">
              <mc:Choice xmlns:v="urn:schemas-microsoft-com:vml" Requires="v">
                <p:oleObj spid="_x0000_s176410" name="包装程序外壳对象" showAsIcon="1" r:id="rId5" imgW="486720" imgH="330120" progId="Package">
                  <p:embed/>
                </p:oleObj>
              </mc:Choice>
              <mc:Fallback>
                <p:oleObj name="包装程序外壳对象" showAsIcon="1" r:id="rId5" imgW="486720" imgH="330120" progId="Package">
                  <p:embed/>
                  <p:pic>
                    <p:nvPicPr>
                      <p:cNvPr id="0" name=""/>
                      <p:cNvPicPr/>
                      <p:nvPr/>
                    </p:nvPicPr>
                    <p:blipFill>
                      <a:blip r:embed="rId6"/>
                      <a:stretch>
                        <a:fillRect/>
                      </a:stretch>
                    </p:blipFill>
                    <p:spPr>
                      <a:xfrm>
                        <a:off x="6736999" y="781052"/>
                        <a:ext cx="1007528" cy="682624"/>
                      </a:xfrm>
                      <a:prstGeom prst="rect">
                        <a:avLst/>
                      </a:prstGeom>
                    </p:spPr>
                  </p:pic>
                </p:oleObj>
              </mc:Fallback>
            </mc:AlternateContent>
          </a:graphicData>
        </a:graphic>
      </p:graphicFrame>
    </p:spTree>
    <p:extLst>
      <p:ext uri="{BB962C8B-B14F-4D97-AF65-F5344CB8AC3E}">
        <p14:creationId xmlns:p14="http://schemas.microsoft.com/office/powerpoint/2010/main" val="29115951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a:xfrm>
            <a:off x="762000" y="67592"/>
            <a:ext cx="7793038" cy="1143000"/>
          </a:xfrm>
        </p:spPr>
        <p:txBody>
          <a:bodyPr/>
          <a:lstStyle/>
          <a:p>
            <a:pPr eaLnBrk="1" hangingPunct="1"/>
            <a:r>
              <a:rPr lang="zh-CN" altLang="en-US" sz="4000" b="1" kern="1200" dirty="0" smtClean="0">
                <a:solidFill>
                  <a:srgbClr val="381850"/>
                </a:solidFill>
                <a:latin typeface="微软雅黑" panose="020B0503020204020204" pitchFamily="34" charset="-122"/>
                <a:ea typeface="微软雅黑" panose="020B0503020204020204" pitchFamily="34" charset="-122"/>
              </a:rPr>
              <a:t>常用通信器件</a:t>
            </a:r>
            <a:endParaRPr lang="zh-CN" altLang="en-US" sz="4000" b="1" kern="1200" dirty="0">
              <a:solidFill>
                <a:srgbClr val="381850"/>
              </a:solidFill>
              <a:latin typeface="微软雅黑" panose="020B0503020204020204" pitchFamily="34" charset="-122"/>
              <a:ea typeface="微软雅黑" panose="020B0503020204020204" pitchFamily="34" charset="-122"/>
            </a:endParaRPr>
          </a:p>
        </p:txBody>
      </p:sp>
      <p:grpSp>
        <p:nvGrpSpPr>
          <p:cNvPr id="2" name="组合 27"/>
          <p:cNvGrpSpPr>
            <a:grpSpLocks/>
          </p:cNvGrpSpPr>
          <p:nvPr/>
        </p:nvGrpSpPr>
        <p:grpSpPr bwMode="auto">
          <a:xfrm>
            <a:off x="928687" y="1143000"/>
            <a:ext cx="6858000" cy="2437269"/>
            <a:chOff x="928688" y="1167646"/>
            <a:chExt cx="6858000" cy="2437269"/>
          </a:xfrm>
        </p:grpSpPr>
        <p:sp>
          <p:nvSpPr>
            <p:cNvPr id="28685" name="TextBox 3"/>
            <p:cNvSpPr txBox="1">
              <a:spLocks noChangeArrowheads="1"/>
            </p:cNvSpPr>
            <p:nvPr/>
          </p:nvSpPr>
          <p:spPr bwMode="auto">
            <a:xfrm>
              <a:off x="928688" y="1167646"/>
              <a:ext cx="2143125" cy="523220"/>
            </a:xfrm>
            <a:prstGeom prst="rect">
              <a:avLst/>
            </a:prstGeom>
            <a:noFill/>
            <a:ln w="9525">
              <a:noFill/>
              <a:miter lim="800000"/>
              <a:headEnd/>
              <a:tailEnd/>
            </a:ln>
          </p:spPr>
          <p:txBody>
            <a:bodyPr>
              <a:spAutoFit/>
            </a:bodyPr>
            <a:lstStyle/>
            <a:p>
              <a:pPr algn="l"/>
              <a:r>
                <a:rPr lang="zh-CN" altLang="en-US" sz="2800" b="1" dirty="0">
                  <a:solidFill>
                    <a:srgbClr val="0000FF"/>
                  </a:solidFill>
                </a:rPr>
                <a:t>无源器件</a:t>
              </a:r>
            </a:p>
          </p:txBody>
        </p:sp>
        <p:sp>
          <p:nvSpPr>
            <p:cNvPr id="28686" name="TextBox 4"/>
            <p:cNvSpPr txBox="1">
              <a:spLocks noChangeArrowheads="1"/>
            </p:cNvSpPr>
            <p:nvPr/>
          </p:nvSpPr>
          <p:spPr bwMode="auto">
            <a:xfrm>
              <a:off x="1357313" y="1785938"/>
              <a:ext cx="1500187"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b="1" dirty="0">
                  <a:solidFill>
                    <a:srgbClr val="7030A0"/>
                  </a:solidFill>
                </a:rPr>
                <a:t> 电阻</a:t>
              </a:r>
            </a:p>
          </p:txBody>
        </p:sp>
        <p:sp>
          <p:nvSpPr>
            <p:cNvPr id="28687" name="TextBox 5"/>
            <p:cNvSpPr txBox="1">
              <a:spLocks noChangeArrowheads="1"/>
            </p:cNvSpPr>
            <p:nvPr/>
          </p:nvSpPr>
          <p:spPr bwMode="auto">
            <a:xfrm>
              <a:off x="1357313" y="2214563"/>
              <a:ext cx="1500187"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b="1" dirty="0">
                  <a:solidFill>
                    <a:srgbClr val="7030A0"/>
                  </a:solidFill>
                </a:rPr>
                <a:t> 电容</a:t>
              </a:r>
            </a:p>
          </p:txBody>
        </p:sp>
        <p:sp>
          <p:nvSpPr>
            <p:cNvPr id="28688" name="TextBox 6"/>
            <p:cNvSpPr txBox="1">
              <a:spLocks noChangeArrowheads="1"/>
            </p:cNvSpPr>
            <p:nvPr/>
          </p:nvSpPr>
          <p:spPr bwMode="auto">
            <a:xfrm>
              <a:off x="1357313" y="2643188"/>
              <a:ext cx="1500187"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b="1" dirty="0">
                  <a:solidFill>
                    <a:srgbClr val="7030A0"/>
                  </a:solidFill>
                </a:rPr>
                <a:t> 电感</a:t>
              </a:r>
            </a:p>
          </p:txBody>
        </p:sp>
        <p:sp>
          <p:nvSpPr>
            <p:cNvPr id="28689" name="TextBox 7"/>
            <p:cNvSpPr txBox="1">
              <a:spLocks noChangeArrowheads="1"/>
            </p:cNvSpPr>
            <p:nvPr/>
          </p:nvSpPr>
          <p:spPr bwMode="auto">
            <a:xfrm>
              <a:off x="1357313" y="3143250"/>
              <a:ext cx="1500187"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dirty="0"/>
                <a:t> 连接器</a:t>
              </a:r>
            </a:p>
          </p:txBody>
        </p:sp>
        <p:sp>
          <p:nvSpPr>
            <p:cNvPr id="28690" name="TextBox 8"/>
            <p:cNvSpPr txBox="1">
              <a:spLocks noChangeArrowheads="1"/>
            </p:cNvSpPr>
            <p:nvPr/>
          </p:nvSpPr>
          <p:spPr bwMode="auto">
            <a:xfrm>
              <a:off x="2786063" y="1743075"/>
              <a:ext cx="1500187"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dirty="0"/>
                <a:t> 变换器</a:t>
              </a:r>
            </a:p>
          </p:txBody>
        </p:sp>
        <p:sp>
          <p:nvSpPr>
            <p:cNvPr id="28691" name="TextBox 9"/>
            <p:cNvSpPr txBox="1">
              <a:spLocks noChangeArrowheads="1"/>
            </p:cNvSpPr>
            <p:nvPr/>
          </p:nvSpPr>
          <p:spPr bwMode="auto">
            <a:xfrm>
              <a:off x="2786063" y="2214563"/>
              <a:ext cx="1785937" cy="461665"/>
            </a:xfrm>
            <a:prstGeom prst="rect">
              <a:avLst/>
            </a:prstGeom>
            <a:noFill/>
            <a:ln w="9525">
              <a:noFill/>
              <a:miter lim="800000"/>
              <a:headEnd/>
              <a:tailEnd/>
            </a:ln>
          </p:spPr>
          <p:txBody>
            <a:bodyPr wrap="square">
              <a:spAutoFit/>
            </a:bodyPr>
            <a:lstStyle/>
            <a:p>
              <a:pPr algn="l">
                <a:buFont typeface="Wingdings" pitchFamily="2" charset="2"/>
                <a:buChar char="Ø"/>
              </a:pPr>
              <a:r>
                <a:rPr lang="zh-CN" altLang="en-US" sz="2400" b="1" dirty="0">
                  <a:solidFill>
                    <a:srgbClr val="7030A0"/>
                  </a:solidFill>
                </a:rPr>
                <a:t> 匹配网络</a:t>
              </a:r>
            </a:p>
          </p:txBody>
        </p:sp>
        <p:sp>
          <p:nvSpPr>
            <p:cNvPr id="28692" name="TextBox 10"/>
            <p:cNvSpPr txBox="1">
              <a:spLocks noChangeArrowheads="1"/>
            </p:cNvSpPr>
            <p:nvPr/>
          </p:nvSpPr>
          <p:spPr bwMode="auto">
            <a:xfrm>
              <a:off x="2786063" y="2643188"/>
              <a:ext cx="1500187"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a:t> 耦合器</a:t>
              </a:r>
            </a:p>
          </p:txBody>
        </p:sp>
        <p:sp>
          <p:nvSpPr>
            <p:cNvPr id="28693" name="TextBox 11"/>
            <p:cNvSpPr txBox="1">
              <a:spLocks noChangeArrowheads="1"/>
            </p:cNvSpPr>
            <p:nvPr/>
          </p:nvSpPr>
          <p:spPr bwMode="auto">
            <a:xfrm>
              <a:off x="2786063" y="3143250"/>
              <a:ext cx="1500187"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a:t> 混合器</a:t>
              </a:r>
            </a:p>
          </p:txBody>
        </p:sp>
        <p:sp>
          <p:nvSpPr>
            <p:cNvPr id="28694" name="TextBox 12"/>
            <p:cNvSpPr txBox="1">
              <a:spLocks noChangeArrowheads="1"/>
            </p:cNvSpPr>
            <p:nvPr/>
          </p:nvSpPr>
          <p:spPr bwMode="auto">
            <a:xfrm>
              <a:off x="4500563" y="1714500"/>
              <a:ext cx="1500187"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b="1" dirty="0">
                  <a:solidFill>
                    <a:srgbClr val="7030A0"/>
                  </a:solidFill>
                </a:rPr>
                <a:t> 功分器</a:t>
              </a:r>
            </a:p>
          </p:txBody>
        </p:sp>
        <p:sp>
          <p:nvSpPr>
            <p:cNvPr id="28695" name="TextBox 13"/>
            <p:cNvSpPr txBox="1">
              <a:spLocks noChangeArrowheads="1"/>
            </p:cNvSpPr>
            <p:nvPr/>
          </p:nvSpPr>
          <p:spPr bwMode="auto">
            <a:xfrm>
              <a:off x="4502059" y="2171700"/>
              <a:ext cx="1500187"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dirty="0"/>
                <a:t> 巴伦</a:t>
              </a:r>
            </a:p>
          </p:txBody>
        </p:sp>
        <p:sp>
          <p:nvSpPr>
            <p:cNvPr id="28696" name="TextBox 14"/>
            <p:cNvSpPr txBox="1">
              <a:spLocks noChangeArrowheads="1"/>
            </p:cNvSpPr>
            <p:nvPr/>
          </p:nvSpPr>
          <p:spPr bwMode="auto">
            <a:xfrm>
              <a:off x="4500563" y="2643188"/>
              <a:ext cx="1500187"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b="1" dirty="0">
                  <a:solidFill>
                    <a:srgbClr val="7030A0"/>
                  </a:solidFill>
                </a:rPr>
                <a:t> 谐振器</a:t>
              </a:r>
            </a:p>
          </p:txBody>
        </p:sp>
        <p:sp>
          <p:nvSpPr>
            <p:cNvPr id="28697" name="TextBox 15"/>
            <p:cNvSpPr txBox="1">
              <a:spLocks noChangeArrowheads="1"/>
            </p:cNvSpPr>
            <p:nvPr/>
          </p:nvSpPr>
          <p:spPr bwMode="auto">
            <a:xfrm>
              <a:off x="4500563" y="3100388"/>
              <a:ext cx="1500187"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b="1" dirty="0">
                  <a:solidFill>
                    <a:srgbClr val="7030A0"/>
                  </a:solidFill>
                </a:rPr>
                <a:t> 滤波器</a:t>
              </a:r>
            </a:p>
          </p:txBody>
        </p:sp>
        <p:sp>
          <p:nvSpPr>
            <p:cNvPr id="28698" name="TextBox 16"/>
            <p:cNvSpPr txBox="1">
              <a:spLocks noChangeArrowheads="1"/>
            </p:cNvSpPr>
            <p:nvPr/>
          </p:nvSpPr>
          <p:spPr bwMode="auto">
            <a:xfrm>
              <a:off x="6286500" y="1643063"/>
              <a:ext cx="1500188"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b="1" dirty="0">
                  <a:solidFill>
                    <a:srgbClr val="7030A0"/>
                  </a:solidFill>
                </a:rPr>
                <a:t> 多工器</a:t>
              </a:r>
            </a:p>
          </p:txBody>
        </p:sp>
        <p:sp>
          <p:nvSpPr>
            <p:cNvPr id="28699" name="TextBox 17"/>
            <p:cNvSpPr txBox="1">
              <a:spLocks noChangeArrowheads="1"/>
            </p:cNvSpPr>
            <p:nvPr/>
          </p:nvSpPr>
          <p:spPr bwMode="auto">
            <a:xfrm>
              <a:off x="6286500" y="2100263"/>
              <a:ext cx="1500188"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a:t> 隔离器</a:t>
              </a:r>
            </a:p>
          </p:txBody>
        </p:sp>
        <p:sp>
          <p:nvSpPr>
            <p:cNvPr id="28700" name="TextBox 18"/>
            <p:cNvSpPr txBox="1">
              <a:spLocks noChangeArrowheads="1"/>
            </p:cNvSpPr>
            <p:nvPr/>
          </p:nvSpPr>
          <p:spPr bwMode="auto">
            <a:xfrm>
              <a:off x="6286500" y="2571750"/>
              <a:ext cx="1500188"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a:t> 环形器</a:t>
              </a:r>
            </a:p>
          </p:txBody>
        </p:sp>
        <p:sp>
          <p:nvSpPr>
            <p:cNvPr id="28701" name="TextBox 19"/>
            <p:cNvSpPr txBox="1">
              <a:spLocks noChangeArrowheads="1"/>
            </p:cNvSpPr>
            <p:nvPr/>
          </p:nvSpPr>
          <p:spPr bwMode="auto">
            <a:xfrm>
              <a:off x="6286500" y="3071813"/>
              <a:ext cx="1500188"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b="1" dirty="0">
                  <a:solidFill>
                    <a:srgbClr val="7030A0"/>
                  </a:solidFill>
                </a:rPr>
                <a:t> 天线</a:t>
              </a:r>
            </a:p>
          </p:txBody>
        </p:sp>
      </p:grpSp>
      <p:grpSp>
        <p:nvGrpSpPr>
          <p:cNvPr id="3" name="组合 28"/>
          <p:cNvGrpSpPr>
            <a:grpSpLocks/>
          </p:cNvGrpSpPr>
          <p:nvPr/>
        </p:nvGrpSpPr>
        <p:grpSpPr bwMode="auto">
          <a:xfrm>
            <a:off x="928687" y="3733800"/>
            <a:ext cx="4252913" cy="2390478"/>
            <a:chOff x="928688" y="3714750"/>
            <a:chExt cx="3857625" cy="2390478"/>
          </a:xfrm>
        </p:grpSpPr>
        <p:sp>
          <p:nvSpPr>
            <p:cNvPr id="28677" name="TextBox 20"/>
            <p:cNvSpPr txBox="1">
              <a:spLocks noChangeArrowheads="1"/>
            </p:cNvSpPr>
            <p:nvPr/>
          </p:nvSpPr>
          <p:spPr bwMode="auto">
            <a:xfrm>
              <a:off x="928688" y="3714750"/>
              <a:ext cx="2143125" cy="523220"/>
            </a:xfrm>
            <a:prstGeom prst="rect">
              <a:avLst/>
            </a:prstGeom>
            <a:noFill/>
            <a:ln w="9525">
              <a:noFill/>
              <a:miter lim="800000"/>
              <a:headEnd/>
              <a:tailEnd/>
            </a:ln>
          </p:spPr>
          <p:txBody>
            <a:bodyPr>
              <a:spAutoFit/>
            </a:bodyPr>
            <a:lstStyle/>
            <a:p>
              <a:pPr algn="l"/>
              <a:r>
                <a:rPr lang="zh-CN" altLang="en-US" sz="2800" b="1" dirty="0">
                  <a:solidFill>
                    <a:srgbClr val="0000FF"/>
                  </a:solidFill>
                </a:rPr>
                <a:t>有源器件</a:t>
              </a:r>
            </a:p>
          </p:txBody>
        </p:sp>
        <p:sp>
          <p:nvSpPr>
            <p:cNvPr id="28678" name="TextBox 21"/>
            <p:cNvSpPr txBox="1">
              <a:spLocks noChangeArrowheads="1"/>
            </p:cNvSpPr>
            <p:nvPr/>
          </p:nvSpPr>
          <p:spPr bwMode="auto">
            <a:xfrm>
              <a:off x="1357313" y="4286250"/>
              <a:ext cx="1500187"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a:t> 检测器</a:t>
              </a:r>
            </a:p>
          </p:txBody>
        </p:sp>
        <p:sp>
          <p:nvSpPr>
            <p:cNvPr id="28679" name="TextBox 22"/>
            <p:cNvSpPr txBox="1">
              <a:spLocks noChangeArrowheads="1"/>
            </p:cNvSpPr>
            <p:nvPr/>
          </p:nvSpPr>
          <p:spPr bwMode="auto">
            <a:xfrm>
              <a:off x="1357313" y="4743450"/>
              <a:ext cx="1500187"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b="1" dirty="0">
                  <a:solidFill>
                    <a:srgbClr val="7030A0"/>
                  </a:solidFill>
                </a:rPr>
                <a:t> 混频器</a:t>
              </a:r>
            </a:p>
          </p:txBody>
        </p:sp>
        <p:sp>
          <p:nvSpPr>
            <p:cNvPr id="28680" name="TextBox 23"/>
            <p:cNvSpPr txBox="1">
              <a:spLocks noChangeArrowheads="1"/>
            </p:cNvSpPr>
            <p:nvPr/>
          </p:nvSpPr>
          <p:spPr bwMode="auto">
            <a:xfrm>
              <a:off x="1357313" y="5214938"/>
              <a:ext cx="1500187"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b="1" dirty="0">
                  <a:solidFill>
                    <a:srgbClr val="7030A0"/>
                  </a:solidFill>
                </a:rPr>
                <a:t> 开关</a:t>
              </a:r>
            </a:p>
          </p:txBody>
        </p:sp>
        <p:sp>
          <p:nvSpPr>
            <p:cNvPr id="28681" name="TextBox 24"/>
            <p:cNvSpPr txBox="1">
              <a:spLocks noChangeArrowheads="1"/>
            </p:cNvSpPr>
            <p:nvPr/>
          </p:nvSpPr>
          <p:spPr bwMode="auto">
            <a:xfrm>
              <a:off x="1357313" y="5643563"/>
              <a:ext cx="1500187"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a:t> 移相器</a:t>
              </a:r>
            </a:p>
          </p:txBody>
        </p:sp>
        <p:sp>
          <p:nvSpPr>
            <p:cNvPr id="28682" name="TextBox 25"/>
            <p:cNvSpPr txBox="1">
              <a:spLocks noChangeArrowheads="1"/>
            </p:cNvSpPr>
            <p:nvPr/>
          </p:nvSpPr>
          <p:spPr bwMode="auto">
            <a:xfrm>
              <a:off x="3286125" y="4286250"/>
              <a:ext cx="1500188"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b="1" dirty="0">
                  <a:solidFill>
                    <a:srgbClr val="7030A0"/>
                  </a:solidFill>
                </a:rPr>
                <a:t> 放大器</a:t>
              </a:r>
            </a:p>
          </p:txBody>
        </p:sp>
        <p:sp>
          <p:nvSpPr>
            <p:cNvPr id="28683" name="TextBox 26"/>
            <p:cNvSpPr txBox="1">
              <a:spLocks noChangeArrowheads="1"/>
            </p:cNvSpPr>
            <p:nvPr/>
          </p:nvSpPr>
          <p:spPr bwMode="auto">
            <a:xfrm>
              <a:off x="3286125" y="4757738"/>
              <a:ext cx="1500188"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b="1" dirty="0">
                  <a:solidFill>
                    <a:srgbClr val="7030A0"/>
                  </a:solidFill>
                </a:rPr>
                <a:t> 调制器</a:t>
              </a:r>
            </a:p>
          </p:txBody>
        </p:sp>
        <p:sp>
          <p:nvSpPr>
            <p:cNvPr id="28684" name="TextBox 27"/>
            <p:cNvSpPr txBox="1">
              <a:spLocks noChangeArrowheads="1"/>
            </p:cNvSpPr>
            <p:nvPr/>
          </p:nvSpPr>
          <p:spPr bwMode="auto">
            <a:xfrm>
              <a:off x="3286125" y="5172075"/>
              <a:ext cx="1500188"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b="1" dirty="0">
                  <a:solidFill>
                    <a:srgbClr val="7030A0"/>
                  </a:solidFill>
                </a:rPr>
                <a:t> 振荡器</a:t>
              </a:r>
            </a:p>
          </p:txBody>
        </p:sp>
      </p:grpSp>
      <p:sp>
        <p:nvSpPr>
          <p:cNvPr id="4" name="灯片编号占位符 3"/>
          <p:cNvSpPr>
            <a:spLocks noGrp="1"/>
          </p:cNvSpPr>
          <p:nvPr>
            <p:ph type="sldNum" sz="quarter" idx="12"/>
          </p:nvPr>
        </p:nvSpPr>
        <p:spPr/>
        <p:txBody>
          <a:bodyPr/>
          <a:lstStyle/>
          <a:p>
            <a:fld id="{BFEB24BD-BE86-410A-BF7A-1F4EAF97620B}" type="slidenum">
              <a:rPr lang="en-US" altLang="zh-CN" smtClean="0"/>
              <a:pPr/>
              <a:t>2</a:t>
            </a:fld>
            <a:endParaRPr lang="en-US" altLang="zh-CN"/>
          </a:p>
        </p:txBody>
      </p:sp>
    </p:spTree>
    <p:extLst>
      <p:ext uri="{BB962C8B-B14F-4D97-AF65-F5344CB8AC3E}">
        <p14:creationId xmlns:p14="http://schemas.microsoft.com/office/powerpoint/2010/main" val="26622370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852394"/>
            <a:ext cx="7560840" cy="1061665"/>
          </a:xfrm>
        </p:spPr>
        <p:txBody>
          <a:bodyPr/>
          <a:lstStyle/>
          <a:p>
            <a:pPr marL="0" indent="0">
              <a:buNone/>
            </a:pPr>
            <a:r>
              <a:rPr lang="zh-CN" altLang="en-US" sz="2800" b="1" dirty="0" smtClean="0">
                <a:latin typeface="Times New Roman" panose="02020603050405020304" pitchFamily="18" charset="0"/>
                <a:cs typeface="Times New Roman" panose="02020603050405020304" pitchFamily="18" charset="0"/>
              </a:rPr>
              <a:t>例：两通信系统的通信频率为</a:t>
            </a:r>
            <a:r>
              <a:rPr lang="en-US" altLang="zh-CN" sz="2800" b="1" dirty="0" smtClean="0">
                <a:latin typeface="Times New Roman" panose="02020603050405020304" pitchFamily="18" charset="0"/>
                <a:cs typeface="Times New Roman" panose="02020603050405020304" pitchFamily="18" charset="0"/>
              </a:rPr>
              <a:t>2.4GHz</a:t>
            </a:r>
            <a:r>
              <a:rPr lang="zh-CN" altLang="en-US" sz="2800" b="1" dirty="0" smtClean="0">
                <a:latin typeface="Times New Roman" panose="02020603050405020304" pitchFamily="18" charset="0"/>
                <a:cs typeface="Times New Roman" panose="02020603050405020304" pitchFamily="18" charset="0"/>
              </a:rPr>
              <a:t>，通信距离为</a:t>
            </a:r>
            <a:r>
              <a:rPr lang="en-US" altLang="zh-CN" sz="2800" b="1" dirty="0" smtClean="0">
                <a:latin typeface="Times New Roman" panose="02020603050405020304" pitchFamily="18" charset="0"/>
                <a:cs typeface="Times New Roman" panose="02020603050405020304" pitchFamily="18" charset="0"/>
              </a:rPr>
              <a:t>5</a:t>
            </a:r>
            <a:r>
              <a:rPr lang="zh-CN" altLang="en-US" sz="2800" b="1" dirty="0" smtClean="0">
                <a:latin typeface="Times New Roman" panose="02020603050405020304" pitchFamily="18" charset="0"/>
                <a:cs typeface="Times New Roman" panose="02020603050405020304" pitchFamily="18" charset="0"/>
              </a:rPr>
              <a:t>米，求路径损耗？</a:t>
            </a:r>
            <a:endParaRPr lang="zh-CN" altLang="en-US" sz="2800" b="1"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pPr>
              <a:defRPr/>
            </a:pPr>
            <a:fld id="{78CFD9C6-4DBE-4577-B702-A799D95F6E71}" type="slidenum">
              <a:rPr lang="en-US" altLang="zh-CN" smtClean="0"/>
              <a:pPr>
                <a:defRPr/>
              </a:pPr>
              <a:t>20</a:t>
            </a:fld>
            <a:endParaRPr lang="en-US" altLang="zh-CN"/>
          </a:p>
        </p:txBody>
      </p:sp>
      <p:sp>
        <p:nvSpPr>
          <p:cNvPr id="5" name="矩形 4"/>
          <p:cNvSpPr/>
          <p:nvPr/>
        </p:nvSpPr>
        <p:spPr>
          <a:xfrm>
            <a:off x="1619672" y="2017584"/>
            <a:ext cx="5688632" cy="501099"/>
          </a:xfrm>
          <a:prstGeom prst="rect">
            <a:avLst/>
          </a:prstGeom>
        </p:spPr>
        <p:txBody>
          <a:bodyPr wrap="square">
            <a:spAutoFit/>
          </a:bodyPr>
          <a:lstStyle/>
          <a:p>
            <a:pPr>
              <a:lnSpc>
                <a:spcPts val="3360"/>
              </a:lnSpc>
              <a:spcBef>
                <a:spcPct val="50000"/>
              </a:spcBef>
              <a:buClr>
                <a:schemeClr val="hlink"/>
              </a:buClr>
              <a:buSzTx/>
              <a:buNone/>
            </a:pPr>
            <a:r>
              <a:rPr kumimoji="1" lang="en-US" altLang="zh-CN" sz="2800" b="1" i="1" dirty="0" smtClean="0">
                <a:solidFill>
                  <a:srgbClr val="0000FF"/>
                </a:solidFill>
                <a:latin typeface="Times New Roman" panose="02020603050405020304" pitchFamily="18" charset="0"/>
                <a:cs typeface="Times New Roman" panose="02020603050405020304" pitchFamily="18" charset="0"/>
              </a:rPr>
              <a:t>IL=32.5+20logf(MHz)+20logd(km)</a:t>
            </a:r>
            <a:endParaRPr kumimoji="1" lang="zh-CN" altLang="en-US" sz="2800" b="1" i="1" dirty="0">
              <a:solidFill>
                <a:srgbClr val="0000FF"/>
              </a:solidFill>
              <a:latin typeface="Times New Roman" panose="02020603050405020304" pitchFamily="18" charset="0"/>
              <a:cs typeface="Times New Roman" panose="02020603050405020304" pitchFamily="18" charset="0"/>
            </a:endParaRPr>
          </a:p>
        </p:txBody>
      </p:sp>
      <p:sp>
        <p:nvSpPr>
          <p:cNvPr id="6" name="内容占位符 2"/>
          <p:cNvSpPr txBox="1">
            <a:spLocks/>
          </p:cNvSpPr>
          <p:nvPr/>
        </p:nvSpPr>
        <p:spPr bwMode="auto">
          <a:xfrm>
            <a:off x="611560" y="2806805"/>
            <a:ext cx="8229600" cy="10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marL="0" indent="0">
              <a:lnSpc>
                <a:spcPts val="3360"/>
              </a:lnSpc>
              <a:spcBef>
                <a:spcPct val="50000"/>
              </a:spcBef>
              <a:buClr>
                <a:schemeClr val="hlink"/>
              </a:buClr>
              <a:buSzTx/>
              <a:buNone/>
            </a:pPr>
            <a:r>
              <a:rPr lang="zh-CN" altLang="en-US" sz="2800" b="1" kern="0" dirty="0">
                <a:latin typeface="Times New Roman" panose="02020603050405020304" pitchFamily="18" charset="0"/>
                <a:cs typeface="Times New Roman" panose="02020603050405020304" pitchFamily="18" charset="0"/>
              </a:rPr>
              <a:t>解</a:t>
            </a:r>
            <a:r>
              <a:rPr lang="zh-CN" altLang="en-US" sz="2800" b="1" kern="0" dirty="0" smtClean="0">
                <a:latin typeface="Times New Roman" panose="02020603050405020304" pitchFamily="18" charset="0"/>
                <a:cs typeface="Times New Roman" panose="02020603050405020304" pitchFamily="18" charset="0"/>
              </a:rPr>
              <a:t>：</a:t>
            </a:r>
            <a:r>
              <a:rPr kumimoji="1" lang="en-US" altLang="zh-CN" sz="2800" b="1" i="1" dirty="0">
                <a:latin typeface="Times New Roman" panose="02020603050405020304" pitchFamily="18" charset="0"/>
                <a:ea typeface="宋体" panose="02010600030101010101" pitchFamily="2" charset="-122"/>
                <a:cs typeface="Times New Roman" panose="02020603050405020304" pitchFamily="18" charset="0"/>
              </a:rPr>
              <a:t>f=2.4GHz=2400MHz</a:t>
            </a:r>
            <a:r>
              <a:rPr kumimoji="1" lang="zh-CN" altLang="en-US" sz="2800" b="1" i="1" dirty="0">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800" b="1" i="1" dirty="0">
              <a:latin typeface="Times New Roman" panose="02020603050405020304" pitchFamily="18" charset="0"/>
              <a:ea typeface="宋体" panose="02010600030101010101" pitchFamily="2" charset="-122"/>
              <a:cs typeface="Times New Roman" panose="02020603050405020304" pitchFamily="18" charset="0"/>
            </a:endParaRPr>
          </a:p>
          <a:p>
            <a:pPr marL="0" indent="0">
              <a:lnSpc>
                <a:spcPts val="3360"/>
              </a:lnSpc>
              <a:spcBef>
                <a:spcPct val="50000"/>
              </a:spcBef>
              <a:buClr>
                <a:schemeClr val="hlink"/>
              </a:buClr>
              <a:buSzTx/>
              <a:buNone/>
            </a:pPr>
            <a:r>
              <a:rPr kumimoji="1" lang="en-US" altLang="zh-CN" sz="2800" b="1" i="1" dirty="0">
                <a:latin typeface="Times New Roman" panose="02020603050405020304" pitchFamily="18" charset="0"/>
                <a:ea typeface="宋体" panose="02010600030101010101" pitchFamily="2" charset="-122"/>
                <a:cs typeface="Times New Roman" panose="02020603050405020304" pitchFamily="18" charset="0"/>
              </a:rPr>
              <a:t>        d=5m=0.005km</a:t>
            </a:r>
            <a:r>
              <a:rPr kumimoji="1" lang="zh-CN" altLang="en-US" sz="2800" b="1" i="1" dirty="0">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800" b="1" i="1" dirty="0">
              <a:latin typeface="Times New Roman" panose="02020603050405020304" pitchFamily="18" charset="0"/>
              <a:ea typeface="宋体" panose="02010600030101010101" pitchFamily="2" charset="-122"/>
              <a:cs typeface="Times New Roman" panose="02020603050405020304" pitchFamily="18" charset="0"/>
            </a:endParaRPr>
          </a:p>
          <a:p>
            <a:pPr marL="0" indent="0">
              <a:lnSpc>
                <a:spcPts val="3360"/>
              </a:lnSpc>
              <a:spcBef>
                <a:spcPct val="50000"/>
              </a:spcBef>
              <a:buClr>
                <a:schemeClr val="hlink"/>
              </a:buClr>
              <a:buSzTx/>
              <a:buNone/>
            </a:pPr>
            <a:r>
              <a:rPr kumimoji="1" lang="en-US" altLang="zh-CN" sz="2800" b="1" i="1" dirty="0">
                <a:latin typeface="Times New Roman" panose="02020603050405020304" pitchFamily="18" charset="0"/>
                <a:ea typeface="宋体" panose="02010600030101010101" pitchFamily="2" charset="-122"/>
                <a:cs typeface="Times New Roman" panose="02020603050405020304" pitchFamily="18" charset="0"/>
              </a:rPr>
              <a:t>         IL=32.5+20log2400+20log0.005=54.1dB</a:t>
            </a:r>
          </a:p>
          <a:p>
            <a:pPr marL="0" indent="0">
              <a:lnSpc>
                <a:spcPts val="3360"/>
              </a:lnSpc>
              <a:spcBef>
                <a:spcPct val="50000"/>
              </a:spcBef>
              <a:buClr>
                <a:schemeClr val="hlink"/>
              </a:buClr>
              <a:buSzTx/>
              <a:buNone/>
            </a:pPr>
            <a:r>
              <a:rPr kumimoji="1" lang="en-US" altLang="zh-CN" sz="2800" b="1" i="1" dirty="0">
                <a:latin typeface="Times New Roman" panose="02020603050405020304" pitchFamily="18" charset="0"/>
                <a:ea typeface="宋体" panose="02010600030101010101" pitchFamily="2" charset="-122"/>
                <a:cs typeface="Times New Roman" panose="02020603050405020304" pitchFamily="18" charset="0"/>
              </a:rPr>
              <a:t>          f↑→IL↑</a:t>
            </a:r>
            <a:r>
              <a:rPr kumimoji="1" lang="zh-CN" altLang="en-US" sz="2800" b="1" i="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800" b="1" i="1" dirty="0">
                <a:latin typeface="Times New Roman" panose="02020603050405020304" pitchFamily="18" charset="0"/>
                <a:ea typeface="宋体" panose="02010600030101010101" pitchFamily="2" charset="-122"/>
                <a:cs typeface="Times New Roman" panose="02020603050405020304" pitchFamily="18" charset="0"/>
              </a:rPr>
              <a:t>d↑→IL↑ </a:t>
            </a:r>
            <a:endParaRPr kumimoji="1" lang="en-US" altLang="zh-CN" sz="2800" b="1" i="1" dirty="0" smtClean="0">
              <a:latin typeface="Times New Roman" panose="02020603050405020304" pitchFamily="18" charset="0"/>
              <a:ea typeface="宋体" panose="02010600030101010101" pitchFamily="2" charset="-122"/>
              <a:cs typeface="Times New Roman" panose="02020603050405020304" pitchFamily="18" charset="0"/>
            </a:endParaRPr>
          </a:p>
          <a:p>
            <a:pPr marL="0" indent="0">
              <a:lnSpc>
                <a:spcPts val="3360"/>
              </a:lnSpc>
              <a:spcBef>
                <a:spcPct val="50000"/>
              </a:spcBef>
              <a:buClr>
                <a:schemeClr val="hlink"/>
              </a:buClr>
              <a:buSzTx/>
              <a:buNone/>
            </a:pPr>
            <a:r>
              <a:rPr kumimoji="1" lang="en-US" altLang="zh-CN" sz="2800" b="1" i="1"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b="1" i="1" kern="0" dirty="0" smtClean="0">
                <a:latin typeface="Times New Roman" pitchFamily="18" charset="0"/>
              </a:rPr>
              <a:t>V</a:t>
            </a:r>
            <a:r>
              <a:rPr lang="en-US" altLang="zh-CN" sz="2800" b="1" kern="0" baseline="-25000" dirty="0" smtClean="0">
                <a:latin typeface="Times New Roman" pitchFamily="18" charset="0"/>
              </a:rPr>
              <a:t>2</a:t>
            </a:r>
            <a:r>
              <a:rPr lang="en-US" altLang="zh-CN" sz="2800" b="1" kern="0" dirty="0" smtClean="0">
                <a:latin typeface="Times New Roman" pitchFamily="18" charset="0"/>
              </a:rPr>
              <a:t>/</a:t>
            </a:r>
            <a:r>
              <a:rPr lang="en-US" altLang="zh-CN" sz="2800" b="1" i="1" kern="0" dirty="0" smtClean="0">
                <a:latin typeface="Times New Roman" pitchFamily="18" charset="0"/>
              </a:rPr>
              <a:t>V</a:t>
            </a:r>
            <a:r>
              <a:rPr lang="en-US" altLang="zh-CN" sz="2800" b="1" kern="0" baseline="-25000" dirty="0" smtClean="0">
                <a:latin typeface="Times New Roman" pitchFamily="18" charset="0"/>
              </a:rPr>
              <a:t>1</a:t>
            </a:r>
            <a:r>
              <a:rPr lang="en-US" altLang="zh-CN" sz="2800" b="1" kern="0" dirty="0" smtClean="0">
                <a:latin typeface="Times New Roman" pitchFamily="18" charset="0"/>
              </a:rPr>
              <a:t>=0.00197</a:t>
            </a:r>
            <a:endParaRPr kumimoji="1" lang="zh-CN" altLang="en-US" sz="2800" b="1" i="1"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486133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457198" y="86426"/>
            <a:ext cx="8229600" cy="1143000"/>
          </a:xfrm>
        </p:spPr>
        <p:txBody>
          <a:bodyPr/>
          <a:lstStyle/>
          <a:p>
            <a:pPr>
              <a:tabLst>
                <a:tab pos="2600325" algn="l"/>
              </a:tabLst>
              <a:defRPr/>
            </a:pPr>
            <a:r>
              <a:rPr lang="zh-CN" altLang="en-US" sz="4000" b="1" kern="1200" dirty="0">
                <a:solidFill>
                  <a:srgbClr val="381850"/>
                </a:solidFill>
                <a:latin typeface="微软雅黑" panose="020B0503020204020204" pitchFamily="34" charset="-122"/>
                <a:ea typeface="微软雅黑" panose="020B0503020204020204" pitchFamily="34" charset="-122"/>
              </a:rPr>
              <a:t>射频中常用的概念</a:t>
            </a:r>
          </a:p>
        </p:txBody>
      </p:sp>
      <p:sp>
        <p:nvSpPr>
          <p:cNvPr id="33795" name="Rectangle 3"/>
          <p:cNvSpPr>
            <a:spLocks noGrp="1" noChangeArrowheads="1"/>
          </p:cNvSpPr>
          <p:nvPr>
            <p:ph type="body" idx="1"/>
          </p:nvPr>
        </p:nvSpPr>
        <p:spPr>
          <a:xfrm>
            <a:off x="644524" y="1295401"/>
            <a:ext cx="7854951" cy="4876800"/>
          </a:xfrm>
        </p:spPr>
        <p:txBody>
          <a:bodyPr/>
          <a:lstStyle/>
          <a:p>
            <a:pPr>
              <a:buSzPct val="80000"/>
              <a:buFont typeface="Wingdings" panose="05000000000000000000" pitchFamily="2" charset="2"/>
              <a:buChar char="l"/>
            </a:pPr>
            <a:r>
              <a:rPr lang="zh-CN" altLang="en-US" sz="2800" b="1" dirty="0" smtClean="0">
                <a:latin typeface="Times New Roman" panose="02020603050405020304" pitchFamily="18" charset="0"/>
                <a:cs typeface="Times New Roman" panose="02020603050405020304" pitchFamily="18" charset="0"/>
              </a:rPr>
              <a:t>功率（</a:t>
            </a:r>
            <a:r>
              <a:rPr lang="en-US" altLang="zh-CN" sz="2800" b="1" dirty="0" err="1" smtClean="0">
                <a:latin typeface="Times New Roman" panose="02020603050405020304" pitchFamily="18" charset="0"/>
                <a:cs typeface="Times New Roman" panose="02020603050405020304" pitchFamily="18" charset="0"/>
              </a:rPr>
              <a:t>dBm</a:t>
            </a:r>
            <a:r>
              <a:rPr lang="zh-CN" altLang="en-US" sz="2800" b="1" dirty="0" smtClean="0">
                <a:latin typeface="Times New Roman" panose="02020603050405020304" pitchFamily="18" charset="0"/>
                <a:cs typeface="Times New Roman" panose="02020603050405020304" pitchFamily="18" charset="0"/>
              </a:rPr>
              <a:t>）</a:t>
            </a:r>
            <a:endParaRPr lang="en-US" altLang="zh-CN" sz="2800" b="1" dirty="0" smtClean="0">
              <a:latin typeface="Times New Roman" panose="02020603050405020304" pitchFamily="18" charset="0"/>
              <a:cs typeface="Times New Roman" panose="02020603050405020304" pitchFamily="18" charset="0"/>
            </a:endParaRPr>
          </a:p>
          <a:p>
            <a:pPr>
              <a:buSzPct val="80000"/>
              <a:buFont typeface="Wingdings" panose="05000000000000000000" pitchFamily="2" charset="2"/>
              <a:buChar char="l"/>
            </a:pPr>
            <a:endParaRPr lang="en-US" altLang="zh-CN" sz="2800" b="1" dirty="0" smtClean="0">
              <a:latin typeface="Times New Roman" panose="02020603050405020304" pitchFamily="18" charset="0"/>
              <a:cs typeface="Times New Roman" panose="02020603050405020304" pitchFamily="18" charset="0"/>
            </a:endParaRPr>
          </a:p>
          <a:p>
            <a:pPr>
              <a:buSzPct val="80000"/>
              <a:buFont typeface="Wingdings" panose="05000000000000000000" pitchFamily="2" charset="2"/>
              <a:buChar char="l"/>
            </a:pPr>
            <a:endParaRPr lang="en-US" altLang="zh-CN" sz="2800" b="1" dirty="0">
              <a:latin typeface="Times New Roman" panose="02020603050405020304" pitchFamily="18" charset="0"/>
              <a:cs typeface="Times New Roman" panose="02020603050405020304" pitchFamily="18" charset="0"/>
            </a:endParaRPr>
          </a:p>
          <a:p>
            <a:pPr>
              <a:buSzPct val="80000"/>
              <a:buFont typeface="Wingdings" panose="05000000000000000000" pitchFamily="2" charset="2"/>
              <a:buChar char="l"/>
            </a:pPr>
            <a:endParaRPr lang="zh-CN" altLang="en-US" sz="2800" b="1" dirty="0" smtClean="0">
              <a:latin typeface="Times New Roman" panose="02020603050405020304" pitchFamily="18" charset="0"/>
              <a:cs typeface="Times New Roman" panose="02020603050405020304" pitchFamily="18" charset="0"/>
            </a:endParaRPr>
          </a:p>
          <a:p>
            <a:pPr>
              <a:buSzPct val="80000"/>
              <a:buFont typeface="Wingdings" panose="05000000000000000000" pitchFamily="2" charset="2"/>
              <a:buChar char="l"/>
            </a:pPr>
            <a:endParaRPr lang="zh-CN" altLang="en-US" sz="2800" b="1" dirty="0" smtClean="0">
              <a:latin typeface="Times New Roman" panose="02020603050405020304" pitchFamily="18" charset="0"/>
              <a:cs typeface="Times New Roman" panose="02020603050405020304" pitchFamily="18" charset="0"/>
            </a:endParaRPr>
          </a:p>
          <a:p>
            <a:pPr>
              <a:buSzPct val="80000"/>
              <a:buFont typeface="Wingdings" panose="05000000000000000000" pitchFamily="2" charset="2"/>
              <a:buChar char="l"/>
            </a:pPr>
            <a:endParaRPr lang="en-US" altLang="zh-CN" sz="2800" b="1" dirty="0" smtClean="0">
              <a:latin typeface="Times New Roman" panose="02020603050405020304" pitchFamily="18" charset="0"/>
              <a:cs typeface="Times New Roman" panose="02020603050405020304" pitchFamily="18" charset="0"/>
            </a:endParaRPr>
          </a:p>
          <a:p>
            <a:pPr>
              <a:buSzPct val="80000"/>
              <a:buFont typeface="Wingdings" panose="05000000000000000000" pitchFamily="2" charset="2"/>
              <a:buChar char="l"/>
            </a:pPr>
            <a:r>
              <a:rPr lang="zh-CN" altLang="en-US" sz="2800" b="1" dirty="0" smtClean="0">
                <a:latin typeface="Times New Roman" panose="02020603050405020304" pitchFamily="18" charset="0"/>
                <a:cs typeface="Times New Roman" panose="02020603050405020304" pitchFamily="18" charset="0"/>
              </a:rPr>
              <a:t>功率（</a:t>
            </a:r>
            <a:r>
              <a:rPr lang="en-US" altLang="zh-CN" sz="2800" b="1" dirty="0" err="1" smtClean="0">
                <a:latin typeface="Times New Roman" panose="02020603050405020304" pitchFamily="18" charset="0"/>
                <a:cs typeface="Times New Roman" panose="02020603050405020304" pitchFamily="18" charset="0"/>
              </a:rPr>
              <a:t>dBW</a:t>
            </a:r>
            <a:r>
              <a:rPr lang="zh-CN" altLang="en-US" sz="2800" b="1" dirty="0" smtClean="0">
                <a:latin typeface="Times New Roman" panose="02020603050405020304" pitchFamily="18" charset="0"/>
                <a:cs typeface="Times New Roman" panose="02020603050405020304" pitchFamily="18" charset="0"/>
              </a:rPr>
              <a:t>）</a:t>
            </a:r>
            <a:endParaRPr lang="en-US" altLang="zh-CN" sz="2800" b="1" dirty="0" smtClean="0">
              <a:latin typeface="Times New Roman" panose="02020603050405020304" pitchFamily="18" charset="0"/>
              <a:cs typeface="Times New Roman" panose="02020603050405020304" pitchFamily="18" charset="0"/>
            </a:endParaRPr>
          </a:p>
          <a:p>
            <a:pPr marL="0" indent="0">
              <a:buSzPct val="80000"/>
              <a:buNone/>
            </a:pPr>
            <a:r>
              <a:rPr lang="en-US" altLang="zh-CN" sz="2800" dirty="0" smtClean="0">
                <a:latin typeface="Times New Roman" panose="02020603050405020304" pitchFamily="18" charset="0"/>
                <a:cs typeface="Times New Roman" panose="02020603050405020304" pitchFamily="18" charset="0"/>
              </a:rPr>
              <a:t>                   P(in </a:t>
            </a:r>
            <a:r>
              <a:rPr lang="en-US" altLang="zh-CN" sz="2800" dirty="0" err="1" smtClean="0">
                <a:latin typeface="Times New Roman" panose="02020603050405020304" pitchFamily="18" charset="0"/>
                <a:cs typeface="Times New Roman" panose="02020603050405020304" pitchFamily="18" charset="0"/>
              </a:rPr>
              <a:t>dBW</a:t>
            </a:r>
            <a:r>
              <a:rPr lang="en-US" altLang="zh-CN" sz="2800" dirty="0" smtClean="0">
                <a:latin typeface="Times New Roman" panose="02020603050405020304" pitchFamily="18" charset="0"/>
                <a:cs typeface="Times New Roman" panose="02020603050405020304" pitchFamily="18" charset="0"/>
              </a:rPr>
              <a:t>)=10 log P</a:t>
            </a:r>
            <a:r>
              <a:rPr lang="zh-CN" altLang="en-US" sz="2800" dirty="0" smtClean="0">
                <a:latin typeface="Times New Roman" panose="02020603050405020304" pitchFamily="18" charset="0"/>
                <a:cs typeface="Times New Roman" panose="02020603050405020304" pitchFamily="18" charset="0"/>
              </a:rPr>
              <a:t>（</a:t>
            </a:r>
            <a:r>
              <a:rPr lang="en-US" altLang="zh-CN" sz="2800" dirty="0" smtClean="0">
                <a:latin typeface="Times New Roman" panose="02020603050405020304" pitchFamily="18" charset="0"/>
                <a:cs typeface="Times New Roman" panose="02020603050405020304" pitchFamily="18" charset="0"/>
              </a:rPr>
              <a:t>in W</a:t>
            </a:r>
            <a:r>
              <a:rPr lang="zh-CN" altLang="en-US" sz="2800" dirty="0" smtClean="0">
                <a:latin typeface="Times New Roman" panose="02020603050405020304" pitchFamily="18" charset="0"/>
                <a:cs typeface="Times New Roman" panose="02020603050405020304" pitchFamily="18" charset="0"/>
              </a:rPr>
              <a:t>）</a:t>
            </a:r>
          </a:p>
          <a:p>
            <a:pPr>
              <a:buSzPct val="80000"/>
              <a:buFont typeface="Wingdings" panose="05000000000000000000" pitchFamily="2" charset="2"/>
              <a:buChar char="l"/>
            </a:pPr>
            <a:r>
              <a:rPr lang="zh-CN" altLang="en-US" sz="2800" b="1" dirty="0" smtClean="0">
                <a:latin typeface="Times New Roman" panose="02020603050405020304" pitchFamily="18" charset="0"/>
                <a:cs typeface="Times New Roman" panose="02020603050405020304" pitchFamily="18" charset="0"/>
              </a:rPr>
              <a:t>增益（</a:t>
            </a:r>
            <a:r>
              <a:rPr lang="en-US" altLang="zh-CN" sz="2800" b="1" dirty="0" smtClean="0">
                <a:latin typeface="Times New Roman" panose="02020603050405020304" pitchFamily="18" charset="0"/>
                <a:cs typeface="Times New Roman" panose="02020603050405020304" pitchFamily="18" charset="0"/>
              </a:rPr>
              <a:t>dB</a:t>
            </a:r>
            <a:r>
              <a:rPr lang="zh-CN" altLang="en-US" sz="2800" b="1" dirty="0" smtClean="0">
                <a:latin typeface="Times New Roman" panose="02020603050405020304" pitchFamily="18" charset="0"/>
                <a:cs typeface="Times New Roman" panose="02020603050405020304" pitchFamily="18" charset="0"/>
              </a:rPr>
              <a:t>）</a:t>
            </a:r>
          </a:p>
        </p:txBody>
      </p:sp>
      <p:pic>
        <p:nvPicPr>
          <p:cNvPr id="33796" name="Picture 4"/>
          <p:cNvPicPr>
            <a:picLocks noChangeAspect="1" noChangeArrowheads="1"/>
          </p:cNvPicPr>
          <p:nvPr/>
        </p:nvPicPr>
        <p:blipFill>
          <a:blip r:embed="rId2" cstate="print"/>
          <a:srcRect l="31500" t="39600" r="31500" b="53999"/>
          <a:stretch>
            <a:fillRect/>
          </a:stretch>
        </p:blipFill>
        <p:spPr bwMode="auto">
          <a:xfrm>
            <a:off x="2087561" y="1796988"/>
            <a:ext cx="4968875" cy="538163"/>
          </a:xfrm>
          <a:prstGeom prst="rect">
            <a:avLst/>
          </a:prstGeom>
          <a:noFill/>
          <a:ln w="9525" algn="ctr">
            <a:noFill/>
            <a:miter lim="800000"/>
            <a:headEnd/>
            <a:tailEnd type="none" w="med" len="lg"/>
          </a:ln>
        </p:spPr>
      </p:pic>
      <p:pic>
        <p:nvPicPr>
          <p:cNvPr id="33797" name="Picture 5"/>
          <p:cNvPicPr>
            <a:picLocks noChangeAspect="1" noChangeArrowheads="1"/>
          </p:cNvPicPr>
          <p:nvPr/>
        </p:nvPicPr>
        <p:blipFill>
          <a:blip r:embed="rId2" cstate="print"/>
          <a:srcRect l="33749" t="59399" r="33749" b="14400"/>
          <a:stretch>
            <a:fillRect/>
          </a:stretch>
        </p:blipFill>
        <p:spPr bwMode="auto">
          <a:xfrm>
            <a:off x="1905000" y="2341621"/>
            <a:ext cx="4105275" cy="2068512"/>
          </a:xfrm>
          <a:prstGeom prst="rect">
            <a:avLst/>
          </a:prstGeom>
          <a:noFill/>
          <a:ln w="9525" algn="ctr">
            <a:noFill/>
            <a:miter lim="800000"/>
            <a:headEnd/>
            <a:tailEnd type="none" w="med" len="lg"/>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21</a:t>
            </a:fld>
            <a:endParaRPr lang="en-US" altLang="zh-CN"/>
          </a:p>
        </p:txBody>
      </p:sp>
    </p:spTree>
    <p:extLst>
      <p:ext uri="{BB962C8B-B14F-4D97-AF65-F5344CB8AC3E}">
        <p14:creationId xmlns:p14="http://schemas.microsoft.com/office/powerpoint/2010/main" val="10181674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C2A446E-A6CE-490D-ACF1-2BC331BDA88A}" type="slidenum">
              <a:rPr lang="en-US" altLang="zh-CN"/>
              <a:pPr eaLnBrk="1" hangingPunct="1"/>
              <a:t>22</a:t>
            </a:fld>
            <a:endParaRPr lang="en-US" altLang="zh-CN"/>
          </a:p>
        </p:txBody>
      </p:sp>
      <p:sp>
        <p:nvSpPr>
          <p:cNvPr id="3" name="Rectangle 2"/>
          <p:cNvSpPr txBox="1">
            <a:spLocks noChangeArrowheads="1"/>
          </p:cNvSpPr>
          <p:nvPr/>
        </p:nvSpPr>
        <p:spPr>
          <a:xfrm>
            <a:off x="457200" y="274638"/>
            <a:ext cx="8229600" cy="1143000"/>
          </a:xfrm>
          <a:prstGeom prst="rect">
            <a:avLst/>
          </a:prstGeom>
        </p:spPr>
        <p:txBody>
          <a:bodyPr/>
          <a:lstStyle/>
          <a:p>
            <a:pPr algn="ctr" eaLnBrk="0" hangingPunct="0">
              <a:tabLst>
                <a:tab pos="2600325" algn="l"/>
              </a:tabLst>
              <a:defRPr/>
            </a:pPr>
            <a:r>
              <a:rPr lang="en-US" altLang="zh-CN" sz="4000" b="1" dirty="0" err="1">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mW</a:t>
            </a:r>
            <a:r>
              <a:rPr lang="zh-CN" altLang="en-US" sz="4000" b="1"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4000" b="1" dirty="0" err="1">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dBm</a:t>
            </a:r>
            <a:r>
              <a:rPr lang="zh-CN" altLang="en-US" sz="4000" b="1"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4000" b="1" dirty="0" err="1">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dBW</a:t>
            </a:r>
            <a:r>
              <a:rPr lang="zh-CN" altLang="en-US" sz="4000" b="1"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变换示例</a:t>
            </a:r>
          </a:p>
        </p:txBody>
      </p:sp>
      <p:sp>
        <p:nvSpPr>
          <p:cNvPr id="4" name="Rectangle 3"/>
          <p:cNvSpPr txBox="1">
            <a:spLocks noChangeArrowheads="1"/>
          </p:cNvSpPr>
          <p:nvPr/>
        </p:nvSpPr>
        <p:spPr>
          <a:xfrm>
            <a:off x="480237" y="1234208"/>
            <a:ext cx="5638800" cy="4360068"/>
          </a:xfrm>
          <a:prstGeom prst="rect">
            <a:avLst/>
          </a:prstGeom>
        </p:spPr>
        <p:txBody>
          <a:bodyPr/>
          <a:lstStyle/>
          <a:p>
            <a:pPr marL="342900" indent="-342900">
              <a:lnSpc>
                <a:spcPts val="5000"/>
              </a:lnSpc>
              <a:spcBef>
                <a:spcPct val="20000"/>
              </a:spcBef>
              <a:buFont typeface="Wingdings" pitchFamily="2" charset="2"/>
              <a:buChar char="n"/>
              <a:defRPr/>
            </a:pPr>
            <a:r>
              <a:rPr lang="en-US" altLang="zh-CN" sz="2800" b="1" kern="0" dirty="0" smtClean="0">
                <a:latin typeface="Times New Roman" pitchFamily="18" charset="0"/>
                <a:ea typeface="+mn-ea"/>
              </a:rPr>
              <a:t>P </a:t>
            </a:r>
            <a:r>
              <a:rPr lang="en-US" altLang="zh-CN" sz="2800" b="1" kern="0" dirty="0">
                <a:latin typeface="Times New Roman" pitchFamily="18" charset="0"/>
                <a:ea typeface="+mn-ea"/>
              </a:rPr>
              <a:t>= 1 </a:t>
            </a:r>
            <a:r>
              <a:rPr lang="en-US" altLang="zh-CN" sz="2800" b="1" kern="0" dirty="0" err="1">
                <a:latin typeface="Times New Roman" pitchFamily="18" charset="0"/>
                <a:ea typeface="+mn-ea"/>
              </a:rPr>
              <a:t>mW</a:t>
            </a:r>
            <a:r>
              <a:rPr lang="en-US" altLang="zh-CN" sz="2800" kern="0" dirty="0" err="1">
                <a:latin typeface="Times New Roman" pitchFamily="18" charset="0"/>
                <a:ea typeface="+mn-ea"/>
              </a:rPr>
              <a:t>→</a:t>
            </a:r>
            <a:r>
              <a:rPr lang="en-US" altLang="zh-CN" sz="2800" b="1" kern="0" dirty="0" err="1">
                <a:latin typeface="Times New Roman" pitchFamily="18" charset="0"/>
                <a:ea typeface="+mn-ea"/>
              </a:rPr>
              <a:t>P</a:t>
            </a:r>
            <a:r>
              <a:rPr lang="en-US" altLang="zh-CN" sz="2800" b="1" kern="0" dirty="0">
                <a:latin typeface="Times New Roman" pitchFamily="18" charset="0"/>
                <a:ea typeface="+mn-ea"/>
              </a:rPr>
              <a:t> = 0 </a:t>
            </a:r>
            <a:r>
              <a:rPr lang="en-US" altLang="zh-CN" sz="2800" b="1" kern="0" dirty="0" err="1">
                <a:latin typeface="Times New Roman" pitchFamily="18" charset="0"/>
                <a:ea typeface="+mn-ea"/>
              </a:rPr>
              <a:t>dBm</a:t>
            </a:r>
            <a:endParaRPr lang="en-US" altLang="zh-CN" sz="2800" kern="0" dirty="0">
              <a:latin typeface="Times New Roman" pitchFamily="18" charset="0"/>
              <a:ea typeface="+mn-ea"/>
            </a:endParaRPr>
          </a:p>
          <a:p>
            <a:pPr marL="342900" indent="-342900">
              <a:lnSpc>
                <a:spcPts val="5000"/>
              </a:lnSpc>
              <a:spcBef>
                <a:spcPct val="20000"/>
              </a:spcBef>
              <a:buFont typeface="Wingdings" pitchFamily="2" charset="2"/>
              <a:buChar char="n"/>
              <a:defRPr/>
            </a:pPr>
            <a:r>
              <a:rPr lang="en-US" altLang="zh-CN" sz="2800" b="1" kern="0" dirty="0">
                <a:latin typeface="Times New Roman" pitchFamily="18" charset="0"/>
                <a:ea typeface="+mn-ea"/>
              </a:rPr>
              <a:t>P = 10 </a:t>
            </a:r>
            <a:r>
              <a:rPr lang="en-US" altLang="zh-CN" sz="2800" b="1" kern="0" dirty="0" err="1">
                <a:latin typeface="Times New Roman" pitchFamily="18" charset="0"/>
                <a:ea typeface="+mn-ea"/>
              </a:rPr>
              <a:t>mW</a:t>
            </a:r>
            <a:r>
              <a:rPr lang="en-US" altLang="zh-CN" sz="2800" kern="0" dirty="0" err="1">
                <a:latin typeface="Times New Roman" pitchFamily="18" charset="0"/>
                <a:ea typeface="+mn-ea"/>
              </a:rPr>
              <a:t>→</a:t>
            </a:r>
            <a:r>
              <a:rPr lang="en-US" altLang="zh-CN" sz="2800" b="1" kern="0" dirty="0" err="1">
                <a:latin typeface="Times New Roman" pitchFamily="18" charset="0"/>
                <a:ea typeface="+mn-ea"/>
              </a:rPr>
              <a:t>P</a:t>
            </a:r>
            <a:r>
              <a:rPr lang="en-US" altLang="zh-CN" sz="2800" b="1" kern="0" dirty="0">
                <a:latin typeface="Times New Roman" pitchFamily="18" charset="0"/>
                <a:ea typeface="+mn-ea"/>
              </a:rPr>
              <a:t> = 10 </a:t>
            </a:r>
            <a:r>
              <a:rPr lang="en-US" altLang="zh-CN" sz="2800" b="1" kern="0" dirty="0" err="1">
                <a:latin typeface="Times New Roman" pitchFamily="18" charset="0"/>
                <a:ea typeface="+mn-ea"/>
              </a:rPr>
              <a:t>dBm</a:t>
            </a:r>
            <a:endParaRPr lang="en-US" altLang="zh-CN" sz="2800" kern="0" dirty="0">
              <a:latin typeface="Times New Roman" pitchFamily="18" charset="0"/>
              <a:ea typeface="+mn-ea"/>
            </a:endParaRPr>
          </a:p>
          <a:p>
            <a:pPr marL="342900" indent="-342900">
              <a:lnSpc>
                <a:spcPts val="5000"/>
              </a:lnSpc>
              <a:spcBef>
                <a:spcPct val="20000"/>
              </a:spcBef>
              <a:buFont typeface="Wingdings" pitchFamily="2" charset="2"/>
              <a:buChar char="n"/>
              <a:defRPr/>
            </a:pPr>
            <a:r>
              <a:rPr lang="en-US" altLang="zh-CN" sz="2800" b="1" kern="0" dirty="0">
                <a:latin typeface="Times New Roman" pitchFamily="18" charset="0"/>
                <a:ea typeface="+mn-ea"/>
              </a:rPr>
              <a:t>P = 0.1 </a:t>
            </a:r>
            <a:r>
              <a:rPr lang="en-US" altLang="zh-CN" sz="2800" b="1" kern="0" dirty="0" err="1">
                <a:latin typeface="Times New Roman" pitchFamily="18" charset="0"/>
                <a:ea typeface="+mn-ea"/>
              </a:rPr>
              <a:t>mW</a:t>
            </a:r>
            <a:r>
              <a:rPr lang="en-US" altLang="zh-CN" sz="2800" kern="0" dirty="0" err="1">
                <a:latin typeface="Times New Roman" pitchFamily="18" charset="0"/>
                <a:ea typeface="+mn-ea"/>
              </a:rPr>
              <a:t>→</a:t>
            </a:r>
            <a:r>
              <a:rPr lang="en-US" altLang="zh-CN" sz="2800" b="1" kern="0" dirty="0" err="1">
                <a:latin typeface="Times New Roman" pitchFamily="18" charset="0"/>
                <a:ea typeface="+mn-ea"/>
              </a:rPr>
              <a:t>P</a:t>
            </a:r>
            <a:r>
              <a:rPr lang="en-US" altLang="zh-CN" sz="2800" b="1" kern="0" dirty="0">
                <a:latin typeface="Times New Roman" pitchFamily="18" charset="0"/>
                <a:ea typeface="+mn-ea"/>
              </a:rPr>
              <a:t> =-10 </a:t>
            </a:r>
            <a:r>
              <a:rPr lang="en-US" altLang="zh-CN" sz="2800" b="1" kern="0" dirty="0" err="1">
                <a:latin typeface="Times New Roman" pitchFamily="18" charset="0"/>
                <a:ea typeface="+mn-ea"/>
              </a:rPr>
              <a:t>dBm</a:t>
            </a:r>
            <a:endParaRPr lang="en-US" altLang="zh-CN" sz="2800" kern="0" dirty="0">
              <a:latin typeface="Times New Roman" pitchFamily="18" charset="0"/>
              <a:ea typeface="+mn-ea"/>
            </a:endParaRPr>
          </a:p>
          <a:p>
            <a:pPr marL="342900" indent="-342900">
              <a:lnSpc>
                <a:spcPts val="5000"/>
              </a:lnSpc>
              <a:spcBef>
                <a:spcPct val="20000"/>
              </a:spcBef>
              <a:buFont typeface="Wingdings" pitchFamily="2" charset="2"/>
              <a:buChar char="n"/>
              <a:defRPr/>
            </a:pPr>
            <a:r>
              <a:rPr lang="en-US" altLang="zh-CN" sz="2800" b="1" kern="0" dirty="0">
                <a:latin typeface="Times New Roman" pitchFamily="18" charset="0"/>
                <a:ea typeface="+mn-ea"/>
              </a:rPr>
              <a:t>P = 1 </a:t>
            </a:r>
            <a:r>
              <a:rPr lang="en-US" altLang="zh-CN" sz="2800" b="1" kern="0" dirty="0" err="1">
                <a:latin typeface="Times New Roman" pitchFamily="18" charset="0"/>
                <a:ea typeface="+mn-ea"/>
              </a:rPr>
              <a:t>mW</a:t>
            </a:r>
            <a:r>
              <a:rPr lang="en-US" altLang="zh-CN" sz="2800" kern="0" dirty="0" err="1">
                <a:latin typeface="Times New Roman" pitchFamily="18" charset="0"/>
                <a:ea typeface="+mn-ea"/>
              </a:rPr>
              <a:t>→</a:t>
            </a:r>
            <a:r>
              <a:rPr lang="en-US" altLang="zh-CN" sz="2800" b="1" kern="0" dirty="0" err="1">
                <a:latin typeface="Times New Roman" pitchFamily="18" charset="0"/>
                <a:ea typeface="+mn-ea"/>
              </a:rPr>
              <a:t>P</a:t>
            </a:r>
            <a:r>
              <a:rPr lang="en-US" altLang="zh-CN" sz="2800" b="1" kern="0" dirty="0">
                <a:latin typeface="Times New Roman" pitchFamily="18" charset="0"/>
                <a:ea typeface="+mn-ea"/>
              </a:rPr>
              <a:t> (</a:t>
            </a:r>
            <a:r>
              <a:rPr lang="en-US" altLang="zh-CN" sz="2800" b="1" kern="0" dirty="0" err="1">
                <a:latin typeface="Times New Roman" pitchFamily="18" charset="0"/>
                <a:ea typeface="+mn-ea"/>
              </a:rPr>
              <a:t>dBW</a:t>
            </a:r>
            <a:r>
              <a:rPr lang="en-US" altLang="zh-CN" sz="2800" b="1" kern="0" dirty="0">
                <a:latin typeface="Times New Roman" pitchFamily="18" charset="0"/>
                <a:ea typeface="+mn-ea"/>
              </a:rPr>
              <a:t>)=-30 </a:t>
            </a:r>
            <a:r>
              <a:rPr lang="en-US" altLang="zh-CN" sz="2800" b="1" kern="0" dirty="0" err="1">
                <a:latin typeface="Times New Roman" pitchFamily="18" charset="0"/>
                <a:ea typeface="+mn-ea"/>
              </a:rPr>
              <a:t>dBW</a:t>
            </a:r>
            <a:endParaRPr lang="en-US" altLang="zh-CN" sz="2800" kern="0" dirty="0">
              <a:latin typeface="Times New Roman" pitchFamily="18" charset="0"/>
              <a:ea typeface="+mn-ea"/>
            </a:endParaRPr>
          </a:p>
          <a:p>
            <a:pPr marL="342900" indent="-342900">
              <a:lnSpc>
                <a:spcPts val="5000"/>
              </a:lnSpc>
              <a:spcBef>
                <a:spcPct val="20000"/>
              </a:spcBef>
              <a:buFont typeface="Wingdings" pitchFamily="2" charset="2"/>
              <a:buChar char="n"/>
              <a:defRPr/>
            </a:pPr>
            <a:r>
              <a:rPr lang="en-US" altLang="zh-CN" sz="2800" b="1" kern="0" dirty="0">
                <a:latin typeface="Times New Roman" pitchFamily="18" charset="0"/>
                <a:ea typeface="+mn-ea"/>
              </a:rPr>
              <a:t>P = 10 </a:t>
            </a:r>
            <a:r>
              <a:rPr lang="en-US" altLang="zh-CN" sz="2800" b="1" kern="0" dirty="0" err="1">
                <a:latin typeface="Times New Roman" pitchFamily="18" charset="0"/>
                <a:ea typeface="+mn-ea"/>
              </a:rPr>
              <a:t>mW</a:t>
            </a:r>
            <a:r>
              <a:rPr lang="en-US" altLang="zh-CN" sz="2800" kern="0" dirty="0" err="1">
                <a:latin typeface="Times New Roman" pitchFamily="18" charset="0"/>
                <a:ea typeface="+mn-ea"/>
              </a:rPr>
              <a:t>→</a:t>
            </a:r>
            <a:r>
              <a:rPr lang="en-US" altLang="zh-CN" sz="2800" b="1" kern="0" dirty="0" err="1">
                <a:latin typeface="Times New Roman" pitchFamily="18" charset="0"/>
                <a:ea typeface="+mn-ea"/>
              </a:rPr>
              <a:t>P</a:t>
            </a:r>
            <a:r>
              <a:rPr lang="en-US" altLang="zh-CN" sz="2800" b="1" kern="0" dirty="0">
                <a:latin typeface="Times New Roman" pitchFamily="18" charset="0"/>
                <a:ea typeface="+mn-ea"/>
              </a:rPr>
              <a:t>(</a:t>
            </a:r>
            <a:r>
              <a:rPr lang="en-US" altLang="zh-CN" sz="2800" b="1" kern="0" dirty="0" err="1">
                <a:latin typeface="Times New Roman" pitchFamily="18" charset="0"/>
                <a:ea typeface="+mn-ea"/>
              </a:rPr>
              <a:t>dBW</a:t>
            </a:r>
            <a:r>
              <a:rPr lang="en-US" altLang="zh-CN" sz="2800" b="1" kern="0" dirty="0">
                <a:latin typeface="Times New Roman" pitchFamily="18" charset="0"/>
                <a:ea typeface="+mn-ea"/>
              </a:rPr>
              <a:t>) =-20 </a:t>
            </a:r>
            <a:r>
              <a:rPr lang="en-US" altLang="zh-CN" sz="2800" b="1" kern="0" dirty="0" err="1">
                <a:latin typeface="Times New Roman" pitchFamily="18" charset="0"/>
                <a:ea typeface="+mn-ea"/>
              </a:rPr>
              <a:t>dBW</a:t>
            </a:r>
            <a:endParaRPr lang="en-US" altLang="zh-CN" sz="2800" kern="0" dirty="0">
              <a:latin typeface="Times New Roman" pitchFamily="18" charset="0"/>
              <a:ea typeface="+mn-ea"/>
            </a:endParaRPr>
          </a:p>
          <a:p>
            <a:pPr marL="342900" indent="-342900">
              <a:lnSpc>
                <a:spcPts val="5000"/>
              </a:lnSpc>
              <a:spcBef>
                <a:spcPct val="20000"/>
              </a:spcBef>
              <a:buFont typeface="Wingdings" pitchFamily="2" charset="2"/>
              <a:buChar char="n"/>
              <a:defRPr/>
            </a:pPr>
            <a:r>
              <a:rPr lang="en-US" altLang="zh-CN" sz="2800" b="1" kern="0" dirty="0">
                <a:latin typeface="Times New Roman" pitchFamily="18" charset="0"/>
                <a:ea typeface="+mn-ea"/>
              </a:rPr>
              <a:t>P = 0.1 </a:t>
            </a:r>
            <a:r>
              <a:rPr lang="en-US" altLang="zh-CN" sz="2800" b="1" kern="0" dirty="0" err="1">
                <a:latin typeface="Times New Roman" pitchFamily="18" charset="0"/>
                <a:ea typeface="+mn-ea"/>
              </a:rPr>
              <a:t>mW</a:t>
            </a:r>
            <a:r>
              <a:rPr lang="en-US" altLang="zh-CN" sz="2800" kern="0" dirty="0" err="1">
                <a:latin typeface="Times New Roman" pitchFamily="18" charset="0"/>
                <a:ea typeface="+mn-ea"/>
              </a:rPr>
              <a:t>→</a:t>
            </a:r>
            <a:r>
              <a:rPr lang="en-US" altLang="zh-CN" sz="2800" b="1" kern="0" dirty="0" err="1">
                <a:latin typeface="Times New Roman" pitchFamily="18" charset="0"/>
                <a:ea typeface="+mn-ea"/>
              </a:rPr>
              <a:t>P</a:t>
            </a:r>
            <a:r>
              <a:rPr lang="en-US" altLang="zh-CN" sz="2800" b="1" kern="0" dirty="0">
                <a:latin typeface="Times New Roman" pitchFamily="18" charset="0"/>
                <a:ea typeface="+mn-ea"/>
              </a:rPr>
              <a:t>(</a:t>
            </a:r>
            <a:r>
              <a:rPr lang="en-US" altLang="zh-CN" sz="2800" b="1" kern="0" dirty="0" err="1">
                <a:latin typeface="Times New Roman" pitchFamily="18" charset="0"/>
                <a:ea typeface="+mn-ea"/>
              </a:rPr>
              <a:t>dBW</a:t>
            </a:r>
            <a:r>
              <a:rPr lang="en-US" altLang="zh-CN" sz="2800" b="1" kern="0" dirty="0">
                <a:latin typeface="Times New Roman" pitchFamily="18" charset="0"/>
                <a:ea typeface="+mn-ea"/>
              </a:rPr>
              <a:t>) =-40 </a:t>
            </a:r>
            <a:r>
              <a:rPr lang="en-US" altLang="zh-CN" sz="2800" b="1" kern="0" dirty="0" err="1" smtClean="0">
                <a:latin typeface="Times New Roman" pitchFamily="18" charset="0"/>
                <a:ea typeface="+mn-ea"/>
              </a:rPr>
              <a:t>dBW</a:t>
            </a:r>
            <a:endParaRPr lang="en-US" altLang="zh-CN" sz="2800" kern="0" dirty="0">
              <a:latin typeface="Times New Roman" pitchFamily="18" charset="0"/>
              <a:ea typeface="+mn-ea"/>
            </a:endParaRPr>
          </a:p>
        </p:txBody>
      </p:sp>
      <p:sp>
        <p:nvSpPr>
          <p:cNvPr id="5" name="文本框 4"/>
          <p:cNvSpPr txBox="1"/>
          <p:nvPr/>
        </p:nvSpPr>
        <p:spPr>
          <a:xfrm>
            <a:off x="6254466" y="1505371"/>
            <a:ext cx="2286000" cy="461665"/>
          </a:xfrm>
          <a:prstGeom prst="rect">
            <a:avLst/>
          </a:prstGeom>
          <a:noFill/>
        </p:spPr>
        <p:txBody>
          <a:bodyPr wrap="square" rtlCol="0">
            <a:spAutoFit/>
          </a:bodyPr>
          <a:lstStyle/>
          <a:p>
            <a:r>
              <a:rPr lang="en-US" altLang="zh-CN" sz="2400" b="1" i="1" dirty="0" smtClean="0">
                <a:solidFill>
                  <a:srgbClr val="0000FF"/>
                </a:solidFill>
                <a:latin typeface="Times New Roman" panose="02020603050405020304" pitchFamily="18" charset="0"/>
                <a:cs typeface="Times New Roman" panose="02020603050405020304" pitchFamily="18" charset="0"/>
              </a:rPr>
              <a:t>V</a:t>
            </a:r>
            <a:r>
              <a:rPr lang="en-US" altLang="zh-CN" sz="2400" b="1" i="1" baseline="-25000" dirty="0" smtClean="0">
                <a:solidFill>
                  <a:srgbClr val="0000FF"/>
                </a:solidFill>
                <a:latin typeface="Times New Roman" panose="02020603050405020304" pitchFamily="18" charset="0"/>
                <a:cs typeface="Times New Roman" panose="02020603050405020304" pitchFamily="18" charset="0"/>
              </a:rPr>
              <a:t>pp</a:t>
            </a:r>
            <a:r>
              <a:rPr lang="en-US" altLang="zh-CN" sz="2400" b="1" dirty="0" smtClean="0">
                <a:solidFill>
                  <a:srgbClr val="0000FF"/>
                </a:solidFill>
                <a:latin typeface="Times New Roman" panose="02020603050405020304" pitchFamily="18" charset="0"/>
                <a:cs typeface="Times New Roman" panose="02020603050405020304" pitchFamily="18" charset="0"/>
              </a:rPr>
              <a:t>=? (R=50</a:t>
            </a:r>
            <a:r>
              <a:rPr lang="el-GR" altLang="zh-CN" sz="2400" b="1" dirty="0">
                <a:solidFill>
                  <a:srgbClr val="0000FF"/>
                </a:solidFill>
                <a:latin typeface="Times New Roman" panose="02020603050405020304" pitchFamily="18" charset="0"/>
                <a:cs typeface="Times New Roman" panose="02020603050405020304" pitchFamily="18" charset="0"/>
              </a:rPr>
              <a:t>Ω</a:t>
            </a:r>
            <a:r>
              <a:rPr lang="en-US" altLang="zh-CN" sz="2400" b="1" dirty="0" smtClean="0">
                <a:solidFill>
                  <a:srgbClr val="0000FF"/>
                </a:solidFill>
                <a:latin typeface="Times New Roman" panose="02020603050405020304" pitchFamily="18" charset="0"/>
                <a:cs typeface="Times New Roman" panose="02020603050405020304" pitchFamily="18" charset="0"/>
              </a:rPr>
              <a:t>)</a:t>
            </a:r>
            <a:endParaRPr lang="zh-CN" altLang="en-US" sz="2400" b="1" dirty="0">
              <a:solidFill>
                <a:srgbClr val="0000FF"/>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文本框 5"/>
              <p:cNvSpPr txBox="1"/>
              <p:nvPr/>
            </p:nvSpPr>
            <p:spPr>
              <a:xfrm>
                <a:off x="3526504" y="3137243"/>
                <a:ext cx="4317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𝑥</m:t>
                      </m:r>
                      <m:r>
                        <a:rPr lang="en-US" altLang="zh-CN" i="1" smtClean="0">
                          <a:latin typeface="Cambria Math" panose="02040503050406030204" pitchFamily="18" charset="0"/>
                        </a:rPr>
                        <m:t>=</m:t>
                      </m:r>
                    </m:oMath>
                  </m:oMathPara>
                </a14:m>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3526504" y="3137243"/>
                <a:ext cx="431785" cy="276999"/>
              </a:xfrm>
              <a:prstGeom prst="rect">
                <a:avLst/>
              </a:prstGeom>
              <a:blipFill>
                <a:blip r:embed="rId2"/>
                <a:stretch>
                  <a:fillRect l="-7042" r="-4225"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6254466" y="2327148"/>
                <a:ext cx="2813334" cy="1340367"/>
              </a:xfrm>
              <a:prstGeom prst="rect">
                <a:avLst/>
              </a:prstGeom>
              <a:solidFill>
                <a:schemeClr val="accent5"/>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400" b="1" i="1" smtClean="0">
                              <a:latin typeface="Cambria Math" panose="02040503050406030204" pitchFamily="18" charset="0"/>
                            </a:rPr>
                          </m:ctrlPr>
                        </m:fPr>
                        <m:num>
                          <m:sSup>
                            <m:sSupPr>
                              <m:ctrlPr>
                                <a:rPr lang="en-US" altLang="zh-CN" sz="2400" b="1" i="1">
                                  <a:latin typeface="Cambria Math" panose="02040503050406030204" pitchFamily="18" charset="0"/>
                                </a:rPr>
                              </m:ctrlPr>
                            </m:sSupPr>
                            <m:e>
                              <m:d>
                                <m:dPr>
                                  <m:ctrlPr>
                                    <a:rPr lang="en-US" altLang="zh-CN" sz="2400" b="1" i="1">
                                      <a:latin typeface="Cambria Math" panose="02040503050406030204" pitchFamily="18" charset="0"/>
                                    </a:rPr>
                                  </m:ctrlPr>
                                </m:dPr>
                                <m:e>
                                  <m:f>
                                    <m:fPr>
                                      <m:ctrlPr>
                                        <a:rPr lang="en-US" altLang="zh-CN" sz="2400" b="1" i="1">
                                          <a:latin typeface="Cambria Math" panose="02040503050406030204" pitchFamily="18" charset="0"/>
                                        </a:rPr>
                                      </m:ctrlPr>
                                    </m:fPr>
                                    <m:num>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𝒗</m:t>
                                          </m:r>
                                        </m:e>
                                        <m:sub>
                                          <m:r>
                                            <a:rPr lang="en-US" altLang="zh-CN" sz="2400" b="1" i="1">
                                              <a:latin typeface="Cambria Math" panose="02040503050406030204" pitchFamily="18" charset="0"/>
                                            </a:rPr>
                                            <m:t>𝒑𝒑</m:t>
                                          </m:r>
                                        </m:sub>
                                      </m:sSub>
                                    </m:num>
                                    <m:den>
                                      <m:r>
                                        <a:rPr lang="en-US" altLang="zh-CN" sz="2400" b="1" i="1">
                                          <a:latin typeface="Cambria Math" panose="02040503050406030204" pitchFamily="18" charset="0"/>
                                        </a:rPr>
                                        <m:t>𝟐</m:t>
                                      </m:r>
                                      <m:rad>
                                        <m:radPr>
                                          <m:degHide m:val="on"/>
                                          <m:ctrlPr>
                                            <a:rPr lang="en-US" altLang="zh-CN" sz="2400" b="1" i="1">
                                              <a:latin typeface="Cambria Math" panose="02040503050406030204" pitchFamily="18" charset="0"/>
                                            </a:rPr>
                                          </m:ctrlPr>
                                        </m:radPr>
                                        <m:deg/>
                                        <m:e>
                                          <m:r>
                                            <a:rPr lang="en-US" altLang="zh-CN" sz="2400" b="1" i="1">
                                              <a:latin typeface="Cambria Math" panose="02040503050406030204" pitchFamily="18" charset="0"/>
                                            </a:rPr>
                                            <m:t>𝟐</m:t>
                                          </m:r>
                                        </m:e>
                                      </m:rad>
                                    </m:den>
                                  </m:f>
                                </m:e>
                              </m:d>
                            </m:e>
                            <m:sup>
                              <m:r>
                                <a:rPr lang="en-US" altLang="zh-CN" sz="2400" b="1" i="1">
                                  <a:latin typeface="Cambria Math" panose="02040503050406030204" pitchFamily="18" charset="0"/>
                                </a:rPr>
                                <m:t>𝟐</m:t>
                              </m:r>
                            </m:sup>
                          </m:sSup>
                        </m:num>
                        <m:den>
                          <m:r>
                            <a:rPr lang="en-US" altLang="zh-CN" sz="2400" b="1" i="1" smtClean="0">
                              <a:latin typeface="Cambria Math" panose="02040503050406030204" pitchFamily="18" charset="0"/>
                            </a:rPr>
                            <m:t>𝟓𝟎</m:t>
                          </m:r>
                        </m:den>
                      </m:f>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𝟎𝟎𝟏</m:t>
                      </m:r>
                    </m:oMath>
                  </m:oMathPara>
                </a14:m>
                <a:endParaRPr lang="zh-CN" altLang="en-US" sz="2400" b="1" dirty="0">
                  <a:latin typeface="Times New Roman" panose="02020603050405020304" pitchFamily="18" charset="0"/>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6254466" y="2327148"/>
                <a:ext cx="2813334" cy="1340367"/>
              </a:xfrm>
              <a:prstGeom prst="rect">
                <a:avLst/>
              </a:prstGeom>
              <a:blipFill>
                <a:blip r:embed="rId3"/>
                <a:stretch>
                  <a:fillRect/>
                </a:stretch>
              </a:blipFill>
            </p:spPr>
            <p:txBody>
              <a:bodyPr/>
              <a:lstStyle/>
              <a:p>
                <a:r>
                  <a:rPr lang="zh-CN" altLang="en-US">
                    <a:noFill/>
                  </a:rPr>
                  <a:t> </a:t>
                </a:r>
              </a:p>
            </p:txBody>
          </p:sp>
        </mc:Fallback>
      </mc:AlternateContent>
      <p:sp>
        <p:nvSpPr>
          <p:cNvPr id="9" name="文本框 8"/>
          <p:cNvSpPr txBox="1"/>
          <p:nvPr/>
        </p:nvSpPr>
        <p:spPr>
          <a:xfrm>
            <a:off x="6172200" y="3926074"/>
            <a:ext cx="2895600" cy="461665"/>
          </a:xfrm>
          <a:prstGeom prst="rect">
            <a:avLst/>
          </a:prstGeom>
          <a:noFill/>
        </p:spPr>
        <p:txBody>
          <a:bodyPr wrap="square" rtlCol="0">
            <a:spAutoFit/>
          </a:bodyPr>
          <a:lstStyle/>
          <a:p>
            <a:r>
              <a:rPr lang="en-US" altLang="zh-CN" sz="2400" b="1" i="1" dirty="0" smtClean="0">
                <a:solidFill>
                  <a:srgbClr val="0000FF"/>
                </a:solidFill>
                <a:latin typeface="Times New Roman" panose="02020603050405020304" pitchFamily="18" charset="0"/>
                <a:cs typeface="Times New Roman" panose="02020603050405020304" pitchFamily="18" charset="0"/>
              </a:rPr>
              <a:t>V</a:t>
            </a:r>
            <a:r>
              <a:rPr lang="en-US" altLang="zh-CN" sz="2400" b="1" i="1" baseline="-25000" dirty="0" smtClean="0">
                <a:solidFill>
                  <a:srgbClr val="0000FF"/>
                </a:solidFill>
                <a:latin typeface="Times New Roman" panose="02020603050405020304" pitchFamily="18" charset="0"/>
                <a:cs typeface="Times New Roman" panose="02020603050405020304" pitchFamily="18" charset="0"/>
              </a:rPr>
              <a:t>pp</a:t>
            </a:r>
            <a:r>
              <a:rPr lang="en-US" altLang="zh-CN" sz="2400" b="1" dirty="0" smtClean="0">
                <a:solidFill>
                  <a:srgbClr val="0000FF"/>
                </a:solidFill>
                <a:latin typeface="Times New Roman" panose="02020603050405020304" pitchFamily="18" charset="0"/>
                <a:cs typeface="Times New Roman" panose="02020603050405020304" pitchFamily="18" charset="0"/>
              </a:rPr>
              <a:t>=632mV (R=50</a:t>
            </a:r>
            <a:r>
              <a:rPr lang="el-GR" altLang="zh-CN" sz="2400" b="1" dirty="0">
                <a:solidFill>
                  <a:srgbClr val="0000FF"/>
                </a:solidFill>
                <a:latin typeface="Times New Roman" panose="02020603050405020304" pitchFamily="18" charset="0"/>
                <a:cs typeface="Times New Roman" panose="02020603050405020304" pitchFamily="18" charset="0"/>
              </a:rPr>
              <a:t>Ω</a:t>
            </a:r>
            <a:r>
              <a:rPr lang="en-US" altLang="zh-CN" sz="2400" b="1" dirty="0" smtClean="0">
                <a:solidFill>
                  <a:srgbClr val="0000FF"/>
                </a:solidFill>
                <a:latin typeface="Times New Roman" panose="02020603050405020304" pitchFamily="18" charset="0"/>
                <a:cs typeface="Times New Roman" panose="02020603050405020304" pitchFamily="18" charset="0"/>
              </a:rPr>
              <a:t>)</a:t>
            </a:r>
            <a:endParaRPr lang="zh-CN" altLang="en-US" sz="2400" b="1" dirty="0">
              <a:solidFill>
                <a:srgbClr val="00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017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内容占位符 9">
            <a:hlinkClick r:id="" action="ppaction://ole?verb=0"/>
          </p:cNvPr>
          <p:cNvGraphicFramePr>
            <a:graphicFrameLocks noGrp="1" noChangeAspect="1"/>
          </p:cNvGraphicFramePr>
          <p:nvPr>
            <p:ph idx="1"/>
            <p:extLst>
              <p:ext uri="{D42A27DB-BD31-4B8C-83A1-F6EECF244321}">
                <p14:modId xmlns:p14="http://schemas.microsoft.com/office/powerpoint/2010/main" val="1332395781"/>
              </p:ext>
            </p:extLst>
          </p:nvPr>
        </p:nvGraphicFramePr>
        <p:xfrm>
          <a:off x="7848600" y="838200"/>
          <a:ext cx="706437" cy="864756"/>
        </p:xfrm>
        <a:graphic>
          <a:graphicData uri="http://schemas.openxmlformats.org/presentationml/2006/ole">
            <mc:AlternateContent xmlns:mc="http://schemas.openxmlformats.org/markup-compatibility/2006">
              <mc:Choice xmlns:v="urn:schemas-microsoft-com:vml" Requires="v">
                <p:oleObj spid="_x0000_s136438" name="包装程序外壳对象" showAsIcon="1" r:id="rId3" imgW="269640" imgH="330120" progId="Package">
                  <p:embed/>
                </p:oleObj>
              </mc:Choice>
              <mc:Fallback>
                <p:oleObj name="包装程序外壳对象" showAsIcon="1" r:id="rId3" imgW="269640" imgH="330120" progId="Package">
                  <p:embed/>
                  <p:pic>
                    <p:nvPicPr>
                      <p:cNvPr id="0" name=""/>
                      <p:cNvPicPr/>
                      <p:nvPr/>
                    </p:nvPicPr>
                    <p:blipFill>
                      <a:blip r:embed="rId4"/>
                      <a:stretch>
                        <a:fillRect/>
                      </a:stretch>
                    </p:blipFill>
                    <p:spPr>
                      <a:xfrm>
                        <a:off x="7848600" y="838200"/>
                        <a:ext cx="706437" cy="864756"/>
                      </a:xfrm>
                      <a:prstGeom prst="rect">
                        <a:avLst/>
                      </a:prstGeom>
                    </p:spPr>
                  </p:pic>
                </p:oleObj>
              </mc:Fallback>
            </mc:AlternateContent>
          </a:graphicData>
        </a:graphic>
      </p:graphicFrame>
      <p:sp>
        <p:nvSpPr>
          <p:cNvPr id="11" name="Rectangle 2"/>
          <p:cNvSpPr>
            <a:spLocks noGrp="1" noChangeArrowheads="1"/>
          </p:cNvSpPr>
          <p:nvPr>
            <p:ph type="title"/>
          </p:nvPr>
        </p:nvSpPr>
        <p:spPr>
          <a:xfrm>
            <a:off x="533400" y="381000"/>
            <a:ext cx="7793037" cy="1143000"/>
          </a:xfrm>
        </p:spPr>
        <p:txBody>
          <a:bodyPr/>
          <a:lstStyle/>
          <a:p>
            <a:pPr>
              <a:tabLst>
                <a:tab pos="2600325" algn="l"/>
              </a:tabLst>
              <a:defRPr/>
            </a:pPr>
            <a:r>
              <a:rPr lang="zh-CN" altLang="en-US" sz="4000" b="1" kern="1200" dirty="0" smtClean="0">
                <a:solidFill>
                  <a:srgbClr val="381850"/>
                </a:solidFill>
                <a:latin typeface="微软雅黑" panose="020B0503020204020204" pitchFamily="34" charset="-122"/>
                <a:ea typeface="微软雅黑" panose="020B0503020204020204" pitchFamily="34" charset="-122"/>
              </a:rPr>
              <a:t>常用</a:t>
            </a:r>
            <a:r>
              <a:rPr lang="zh-CN" altLang="en-US" sz="4000" b="1" kern="1200" dirty="0">
                <a:solidFill>
                  <a:srgbClr val="381850"/>
                </a:solidFill>
                <a:latin typeface="微软雅黑" panose="020B0503020204020204" pitchFamily="34" charset="-122"/>
                <a:ea typeface="微软雅黑" panose="020B0503020204020204" pitchFamily="34" charset="-122"/>
              </a:rPr>
              <a:t>的部件</a:t>
            </a:r>
            <a:r>
              <a:rPr lang="en-US" altLang="zh-CN" sz="4000" b="1" kern="1200" dirty="0">
                <a:solidFill>
                  <a:srgbClr val="381850"/>
                </a:solidFill>
                <a:latin typeface="微软雅黑" panose="020B0503020204020204" pitchFamily="34" charset="-122"/>
                <a:ea typeface="微软雅黑" panose="020B0503020204020204" pitchFamily="34" charset="-122"/>
              </a:rPr>
              <a:t>——</a:t>
            </a:r>
            <a:r>
              <a:rPr lang="zh-CN" altLang="en-US" sz="4000" b="1" kern="1200" dirty="0">
                <a:solidFill>
                  <a:srgbClr val="381850"/>
                </a:solidFill>
                <a:latin typeface="微软雅黑" panose="020B0503020204020204" pitchFamily="34" charset="-122"/>
                <a:ea typeface="微软雅黑" panose="020B0503020204020204" pitchFamily="34" charset="-122"/>
              </a:rPr>
              <a:t>放大器</a:t>
            </a:r>
          </a:p>
        </p:txBody>
      </p:sp>
      <p:sp>
        <p:nvSpPr>
          <p:cNvPr id="2" name="灯片编号占位符 1"/>
          <p:cNvSpPr>
            <a:spLocks noGrp="1"/>
          </p:cNvSpPr>
          <p:nvPr>
            <p:ph type="sldNum" sz="quarter" idx="12"/>
          </p:nvPr>
        </p:nvSpPr>
        <p:spPr/>
        <p:txBody>
          <a:bodyPr/>
          <a:lstStyle/>
          <a:p>
            <a:fld id="{BFEB24BD-BE86-410A-BF7A-1F4EAF97620B}" type="slidenum">
              <a:rPr lang="en-US" altLang="zh-CN" smtClean="0"/>
              <a:pPr/>
              <a:t>23</a:t>
            </a:fld>
            <a:endParaRPr lang="en-US" altLang="zh-CN"/>
          </a:p>
        </p:txBody>
      </p:sp>
      <p:sp>
        <p:nvSpPr>
          <p:cNvPr id="3" name="文本框 2"/>
          <p:cNvSpPr txBox="1"/>
          <p:nvPr/>
        </p:nvSpPr>
        <p:spPr>
          <a:xfrm>
            <a:off x="990600" y="1600200"/>
            <a:ext cx="7620000" cy="4216539"/>
          </a:xfrm>
          <a:prstGeom prst="rect">
            <a:avLst/>
          </a:prstGeom>
          <a:noFill/>
        </p:spPr>
        <p:txBody>
          <a:bodyPr wrap="square" rtlCol="0">
            <a:spAutoFit/>
          </a:bodyPr>
          <a:lstStyle/>
          <a:p>
            <a:pPr marL="285750" indent="-285750">
              <a:lnSpc>
                <a:spcPts val="6000"/>
              </a:lnSpc>
              <a:buFont typeface="Wingdings" panose="05000000000000000000" pitchFamily="2" charset="2"/>
              <a:buChar char="Ø"/>
            </a:pPr>
            <a:r>
              <a:rPr lang="zh-CN" altLang="en-US" sz="2800" b="1" dirty="0" smtClean="0"/>
              <a:t>低噪声放大器</a:t>
            </a:r>
            <a:endParaRPr lang="en-US" altLang="zh-CN" sz="2800" b="1" dirty="0" smtClean="0"/>
          </a:p>
          <a:p>
            <a:pPr marL="285750" indent="-285750">
              <a:lnSpc>
                <a:spcPts val="6000"/>
              </a:lnSpc>
              <a:buFont typeface="Wingdings" panose="05000000000000000000" pitchFamily="2" charset="2"/>
              <a:buChar char="Ø"/>
            </a:pPr>
            <a:r>
              <a:rPr lang="zh-CN" altLang="en-US" sz="2800" b="1" dirty="0" smtClean="0"/>
              <a:t>功率放大器</a:t>
            </a:r>
            <a:endParaRPr lang="en-US" altLang="zh-CN" sz="2800" b="1" dirty="0" smtClean="0"/>
          </a:p>
          <a:p>
            <a:pPr marL="285750" indent="-285750">
              <a:lnSpc>
                <a:spcPts val="6000"/>
              </a:lnSpc>
              <a:buFont typeface="Wingdings" panose="05000000000000000000" pitchFamily="2" charset="2"/>
              <a:buChar char="Ø"/>
            </a:pPr>
            <a:r>
              <a:rPr lang="zh-CN" altLang="en-US" sz="2800" b="1" dirty="0" smtClean="0"/>
              <a:t>中频放大器</a:t>
            </a:r>
            <a:endParaRPr lang="en-US" altLang="zh-CN" sz="2800" b="1" dirty="0" smtClean="0"/>
          </a:p>
          <a:p>
            <a:pPr marL="285750" indent="-285750">
              <a:lnSpc>
                <a:spcPts val="6000"/>
              </a:lnSpc>
              <a:buFont typeface="Wingdings" panose="05000000000000000000" pitchFamily="2" charset="2"/>
              <a:buChar char="Ø"/>
            </a:pPr>
            <a:r>
              <a:rPr lang="zh-CN" altLang="en-US" sz="2800" b="1" dirty="0" smtClean="0"/>
              <a:t>射频放大器</a:t>
            </a:r>
            <a:endParaRPr lang="en-US" altLang="zh-CN" sz="2800" b="1" dirty="0" smtClean="0"/>
          </a:p>
          <a:p>
            <a:pPr marL="285750" indent="-285750">
              <a:lnSpc>
                <a:spcPts val="6000"/>
              </a:lnSpc>
              <a:buFont typeface="Wingdings" panose="05000000000000000000" pitchFamily="2" charset="2"/>
              <a:buChar char="Ø"/>
            </a:pPr>
            <a:r>
              <a:rPr lang="zh-CN" altLang="en-US" sz="2800" b="1" dirty="0" smtClean="0"/>
              <a:t>可变增益放大器</a:t>
            </a:r>
            <a:endParaRPr lang="en-US" altLang="zh-CN" sz="2800" b="1" dirty="0" smtClean="0"/>
          </a:p>
          <a:p>
            <a:pPr marL="285750" indent="-285750">
              <a:buFont typeface="Wingdings" panose="05000000000000000000" pitchFamily="2" charset="2"/>
              <a:buChar char="Ø"/>
            </a:pPr>
            <a:endParaRPr lang="zh-CN" altLang="en-US" dirty="0"/>
          </a:p>
        </p:txBody>
      </p:sp>
    </p:spTree>
    <p:extLst>
      <p:ext uri="{BB962C8B-B14F-4D97-AF65-F5344CB8AC3E}">
        <p14:creationId xmlns:p14="http://schemas.microsoft.com/office/powerpoint/2010/main" val="35387283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446088" y="198438"/>
            <a:ext cx="8229600" cy="1143000"/>
          </a:xfrm>
        </p:spPr>
        <p:txBody>
          <a:bodyPr/>
          <a:lstStyle/>
          <a:p>
            <a:r>
              <a:rPr lang="zh-CN" altLang="en-US" sz="4000" b="1" kern="1200" dirty="0">
                <a:solidFill>
                  <a:srgbClr val="381850"/>
                </a:solidFill>
                <a:latin typeface="微软雅黑" panose="020B0503020204020204" pitchFamily="34" charset="-122"/>
                <a:ea typeface="微软雅黑" panose="020B0503020204020204" pitchFamily="34" charset="-122"/>
              </a:rPr>
              <a:t>低噪声放大器</a:t>
            </a:r>
          </a:p>
        </p:txBody>
      </p:sp>
      <p:sp>
        <p:nvSpPr>
          <p:cNvPr id="34819" name="Rectangle 4"/>
          <p:cNvSpPr>
            <a:spLocks noChangeArrowheads="1"/>
          </p:cNvSpPr>
          <p:nvPr/>
        </p:nvSpPr>
        <p:spPr bwMode="auto">
          <a:xfrm>
            <a:off x="369277" y="3204123"/>
            <a:ext cx="8469923" cy="1384995"/>
          </a:xfrm>
          <a:prstGeom prst="rect">
            <a:avLst/>
          </a:prstGeom>
          <a:noFill/>
          <a:ln w="9525" algn="ctr">
            <a:noFill/>
            <a:miter lim="800000"/>
            <a:headEnd/>
            <a:tailEnd type="none" w="med" len="lg"/>
          </a:ln>
        </p:spPr>
        <p:txBody>
          <a:bodyPr wrap="square" lIns="163461" tIns="0" rIns="163461" bIns="0" anchor="ctr">
            <a:spAutoFit/>
          </a:bodyPr>
          <a:lstStyle/>
          <a:p>
            <a:pPr algn="just" eaLnBrk="0" hangingPunct="0">
              <a:lnSpc>
                <a:spcPts val="3600"/>
              </a:lnSpc>
            </a:pPr>
            <a:r>
              <a:rPr lang="zh-CN" altLang="en-US" sz="2400"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描述</a:t>
            </a:r>
            <a:r>
              <a:rPr lang="zh-CN" altLang="en-US" sz="2400" b="1" dirty="0">
                <a:latin typeface="Times New Roman" panose="02020603050405020304" pitchFamily="18" charset="0"/>
                <a:cs typeface="Times New Roman" panose="02020603050405020304" pitchFamily="18" charset="0"/>
              </a:rPr>
              <a:t>一个系统（如接收机）内部噪声大小，</a:t>
            </a:r>
            <a:r>
              <a:rPr lang="zh-CN" altLang="en-US" sz="2400" b="1" dirty="0" smtClean="0">
                <a:latin typeface="Times New Roman" panose="02020603050405020304" pitchFamily="18" charset="0"/>
                <a:cs typeface="Times New Roman" panose="02020603050405020304" pitchFamily="18" charset="0"/>
              </a:rPr>
              <a:t>可以用噪声系数</a:t>
            </a:r>
            <a:r>
              <a:rPr lang="zh-CN" altLang="en-US" sz="2400" b="1" dirty="0">
                <a:latin typeface="Times New Roman" panose="02020603050405020304" pitchFamily="18" charset="0"/>
                <a:cs typeface="Times New Roman" panose="02020603050405020304" pitchFamily="18" charset="0"/>
              </a:rPr>
              <a:t>（</a:t>
            </a:r>
            <a:r>
              <a:rPr lang="en-US" altLang="zh-CN" sz="2400" b="1" dirty="0" smtClean="0">
                <a:latin typeface="Times New Roman" panose="02020603050405020304" pitchFamily="18" charset="0"/>
                <a:cs typeface="Times New Roman" panose="02020603050405020304" pitchFamily="18" charset="0"/>
              </a:rPr>
              <a:t>Noise Factor</a:t>
            </a:r>
            <a:r>
              <a:rPr lang="zh-CN" altLang="en-US" sz="2400" b="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F</a:t>
            </a:r>
            <a:r>
              <a:rPr lang="zh-CN" altLang="en-US" sz="2400" b="1" dirty="0">
                <a:latin typeface="Times New Roman" panose="02020603050405020304" pitchFamily="18" charset="0"/>
                <a:cs typeface="Times New Roman" panose="02020603050405020304" pitchFamily="18" charset="0"/>
              </a:rPr>
              <a:t>来表示，或者取其对数值，</a:t>
            </a:r>
            <a:r>
              <a:rPr lang="zh-CN" altLang="en-US" sz="2400" b="1" dirty="0" smtClean="0">
                <a:latin typeface="Times New Roman" panose="02020603050405020304" pitchFamily="18" charset="0"/>
                <a:cs typeface="Times New Roman" panose="02020603050405020304" pitchFamily="18" charset="0"/>
              </a:rPr>
              <a:t>变成噪声</a:t>
            </a:r>
            <a:r>
              <a:rPr lang="zh-CN" altLang="en-US" sz="2400" b="1" dirty="0">
                <a:latin typeface="Times New Roman" panose="02020603050405020304" pitchFamily="18" charset="0"/>
                <a:cs typeface="Times New Roman" panose="02020603050405020304" pitchFamily="18" charset="0"/>
              </a:rPr>
              <a:t>指数（</a:t>
            </a:r>
            <a:r>
              <a:rPr lang="en-US" altLang="zh-CN" sz="2400" b="1" dirty="0" smtClean="0">
                <a:latin typeface="Times New Roman" panose="02020603050405020304" pitchFamily="18" charset="0"/>
                <a:cs typeface="Times New Roman" panose="02020603050405020304" pitchFamily="18" charset="0"/>
              </a:rPr>
              <a:t>Noise Figure</a:t>
            </a:r>
            <a:r>
              <a:rPr lang="zh-CN" altLang="en-US" sz="2400" b="1" dirty="0" smtClean="0">
                <a:latin typeface="Times New Roman" panose="02020603050405020304" pitchFamily="18" charset="0"/>
                <a:cs typeface="Times New Roman" panose="02020603050405020304" pitchFamily="18" charset="0"/>
              </a:rPr>
              <a:t>）</a:t>
            </a:r>
            <a:r>
              <a:rPr lang="en-US" altLang="zh-CN" sz="2400" b="1" dirty="0" smtClean="0">
                <a:latin typeface="Times New Roman" panose="02020603050405020304" pitchFamily="18" charset="0"/>
                <a:cs typeface="Times New Roman" panose="02020603050405020304" pitchFamily="18" charset="0"/>
              </a:rPr>
              <a:t>NF</a:t>
            </a:r>
            <a:r>
              <a:rPr lang="zh-CN" altLang="en-US" sz="2400" b="1" dirty="0" smtClean="0">
                <a:latin typeface="Times New Roman" panose="02020603050405020304" pitchFamily="18" charset="0"/>
                <a:cs typeface="Times New Roman" panose="02020603050405020304" pitchFamily="18" charset="0"/>
              </a:rPr>
              <a:t>。 </a:t>
            </a:r>
            <a:endParaRPr lang="zh-CN" altLang="en-US" sz="2400" b="1" dirty="0">
              <a:latin typeface="Times New Roman" panose="02020603050405020304" pitchFamily="18" charset="0"/>
              <a:cs typeface="Times New Roman" panose="02020603050405020304" pitchFamily="18" charset="0"/>
            </a:endParaRPr>
          </a:p>
        </p:txBody>
      </p:sp>
      <p:sp>
        <p:nvSpPr>
          <p:cNvPr id="247813" name="Rectangle 5"/>
          <p:cNvSpPr>
            <a:spLocks noChangeArrowheads="1"/>
          </p:cNvSpPr>
          <p:nvPr/>
        </p:nvSpPr>
        <p:spPr bwMode="auto">
          <a:xfrm>
            <a:off x="457200" y="4589118"/>
            <a:ext cx="8229600" cy="1384995"/>
          </a:xfrm>
          <a:prstGeom prst="rect">
            <a:avLst/>
          </a:prstGeom>
          <a:noFill/>
          <a:ln w="9525" algn="ctr">
            <a:noFill/>
            <a:miter lim="800000"/>
            <a:headEnd/>
            <a:tailEnd type="none" w="med" len="lg"/>
          </a:ln>
        </p:spPr>
        <p:txBody>
          <a:bodyPr wrap="square" lIns="163461" tIns="0" rIns="163461" bIns="0" anchor="ctr">
            <a:spAutoFit/>
          </a:bodyPr>
          <a:lstStyle/>
          <a:p>
            <a:pPr algn="just" eaLnBrk="0" hangingPunct="0">
              <a:lnSpc>
                <a:spcPts val="3600"/>
              </a:lnSpc>
            </a:pPr>
            <a:r>
              <a:rPr lang="zh-CN" altLang="en-US" sz="2400" b="1" dirty="0">
                <a:latin typeface="Times New Roman" panose="02020603050405020304" pitchFamily="18" charset="0"/>
                <a:cs typeface="Times New Roman" panose="02020603050405020304" pitchFamily="18" charset="0"/>
              </a:rPr>
              <a:t>     由于接收机内部噪声的加入，会使得输出端的信号噪声比降低，所以噪声系数Ｆ值一定大于１，而噪声指数</a:t>
            </a:r>
            <a:r>
              <a:rPr lang="en-US" altLang="zh-CN" sz="2400" b="1" dirty="0">
                <a:latin typeface="Times New Roman" panose="02020603050405020304" pitchFamily="18" charset="0"/>
                <a:cs typeface="Times New Roman" panose="02020603050405020304" pitchFamily="18" charset="0"/>
              </a:rPr>
              <a:t>NF</a:t>
            </a:r>
            <a:r>
              <a:rPr lang="zh-CN" altLang="en-US" sz="2400" b="1" dirty="0">
                <a:latin typeface="Times New Roman" panose="02020603050405020304" pitchFamily="18" charset="0"/>
                <a:cs typeface="Times New Roman" panose="02020603050405020304" pitchFamily="18" charset="0"/>
              </a:rPr>
              <a:t>值则大于</a:t>
            </a:r>
            <a:r>
              <a:rPr lang="en-US" altLang="zh-CN" sz="2400" b="1" dirty="0">
                <a:latin typeface="Times New Roman" panose="02020603050405020304" pitchFamily="18" charset="0"/>
                <a:cs typeface="Times New Roman" panose="02020603050405020304" pitchFamily="18" charset="0"/>
              </a:rPr>
              <a:t>0dB </a:t>
            </a:r>
          </a:p>
        </p:txBody>
      </p:sp>
      <p:sp>
        <p:nvSpPr>
          <p:cNvPr id="2" name="灯片编号占位符 1"/>
          <p:cNvSpPr>
            <a:spLocks noGrp="1"/>
          </p:cNvSpPr>
          <p:nvPr>
            <p:ph type="sldNum" sz="quarter" idx="12"/>
          </p:nvPr>
        </p:nvSpPr>
        <p:spPr/>
        <p:txBody>
          <a:bodyPr/>
          <a:lstStyle/>
          <a:p>
            <a:fld id="{BFEB24BD-BE86-410A-BF7A-1F4EAF97620B}" type="slidenum">
              <a:rPr lang="en-US" altLang="zh-CN" smtClean="0"/>
              <a:pPr/>
              <a:t>24</a:t>
            </a:fld>
            <a:endParaRPr lang="en-US" altLang="zh-CN"/>
          </a:p>
        </p:txBody>
      </p:sp>
      <p:sp>
        <p:nvSpPr>
          <p:cNvPr id="3" name="文本框 2"/>
          <p:cNvSpPr txBox="1"/>
          <p:nvPr/>
        </p:nvSpPr>
        <p:spPr>
          <a:xfrm>
            <a:off x="369277" y="1312130"/>
            <a:ext cx="8436768" cy="1891993"/>
          </a:xfrm>
          <a:prstGeom prst="rect">
            <a:avLst/>
          </a:prstGeom>
          <a:noFill/>
        </p:spPr>
        <p:txBody>
          <a:bodyPr wrap="square" rtlCol="0">
            <a:spAutoFit/>
          </a:bodyPr>
          <a:lstStyle/>
          <a:p>
            <a:pPr algn="just" eaLnBrk="0" hangingPunct="0">
              <a:lnSpc>
                <a:spcPts val="3600"/>
              </a:lnSpc>
            </a:pPr>
            <a:r>
              <a:rPr lang="zh-CN" altLang="en-US" sz="2400" b="1" dirty="0" smtClean="0">
                <a:latin typeface="Times New Roman" panose="02020603050405020304" pitchFamily="18" charset="0"/>
                <a:cs typeface="Times New Roman" panose="02020603050405020304" pitchFamily="18" charset="0"/>
              </a:rPr>
              <a:t>       低噪声放大器就是噪声系数</a:t>
            </a:r>
            <a:r>
              <a:rPr lang="zh-CN" altLang="en-US" sz="2400" b="1" dirty="0">
                <a:latin typeface="Times New Roman" panose="02020603050405020304" pitchFamily="18" charset="0"/>
                <a:cs typeface="Times New Roman" panose="02020603050405020304" pitchFamily="18" charset="0"/>
              </a:rPr>
              <a:t>很低的</a:t>
            </a:r>
            <a:r>
              <a:rPr lang="zh-CN" altLang="en-US" sz="2400" b="1" dirty="0" smtClean="0">
                <a:latin typeface="Times New Roman" panose="02020603050405020304" pitchFamily="18" charset="0"/>
                <a:cs typeface="Times New Roman" panose="02020603050405020304" pitchFamily="18" charset="0"/>
              </a:rPr>
              <a:t>放大器，一般</a:t>
            </a:r>
            <a:r>
              <a:rPr lang="zh-CN" altLang="en-US" sz="2400" b="1" dirty="0">
                <a:latin typeface="Times New Roman" panose="02020603050405020304" pitchFamily="18" charset="0"/>
                <a:cs typeface="Times New Roman" panose="02020603050405020304" pitchFamily="18" charset="0"/>
              </a:rPr>
              <a:t>用作各类</a:t>
            </a:r>
            <a:r>
              <a:rPr lang="zh-CN" altLang="en-US" sz="2400" b="1" dirty="0" smtClean="0">
                <a:latin typeface="Times New Roman" panose="02020603050405020304" pitchFamily="18" charset="0"/>
                <a:cs typeface="Times New Roman" panose="02020603050405020304" pitchFamily="18" charset="0"/>
              </a:rPr>
              <a:t>无线接收机</a:t>
            </a:r>
            <a:r>
              <a:rPr lang="zh-CN" altLang="en-US" sz="2400" b="1" dirty="0">
                <a:latin typeface="Times New Roman" panose="02020603050405020304" pitchFamily="18" charset="0"/>
                <a:cs typeface="Times New Roman" panose="02020603050405020304" pitchFamily="18" charset="0"/>
              </a:rPr>
              <a:t>的高频或中频前置放大器</a:t>
            </a:r>
            <a:r>
              <a:rPr lang="zh-CN" altLang="en-US" sz="2400" b="1" dirty="0" smtClean="0">
                <a:latin typeface="Times New Roman" panose="02020603050405020304" pitchFamily="18" charset="0"/>
                <a:cs typeface="Times New Roman" panose="02020603050405020304" pitchFamily="18" charset="0"/>
              </a:rPr>
              <a:t>，用以提高系统的灵敏度。</a:t>
            </a:r>
            <a:r>
              <a:rPr lang="zh-CN" altLang="en-US" sz="2400" b="1" dirty="0">
                <a:latin typeface="Times New Roman" panose="02020603050405020304" pitchFamily="18" charset="0"/>
                <a:cs typeface="Times New Roman" panose="02020603050405020304" pitchFamily="18" charset="0"/>
              </a:rPr>
              <a:t>在放大微弱信号的场合，放大器自身的噪声对信号的干扰可能很严重，因此希望</a:t>
            </a:r>
            <a:r>
              <a:rPr lang="zh-CN" altLang="en-US" sz="2400" b="1" dirty="0" smtClean="0">
                <a:latin typeface="Times New Roman" panose="02020603050405020304" pitchFamily="18" charset="0"/>
                <a:cs typeface="Times New Roman" panose="02020603050405020304" pitchFamily="18" charset="0"/>
              </a:rPr>
              <a:t>减小噪声</a:t>
            </a:r>
            <a:r>
              <a:rPr lang="zh-CN" altLang="en-US" sz="2400" b="1" dirty="0">
                <a:latin typeface="Times New Roman" panose="02020603050405020304" pitchFamily="18" charset="0"/>
                <a:cs typeface="Times New Roman" panose="02020603050405020304" pitchFamily="18" charset="0"/>
              </a:rPr>
              <a:t>，以提高输出的信噪比。</a:t>
            </a:r>
          </a:p>
        </p:txBody>
      </p:sp>
    </p:spTree>
    <p:extLst>
      <p:ext uri="{BB962C8B-B14F-4D97-AF65-F5344CB8AC3E}">
        <p14:creationId xmlns:p14="http://schemas.microsoft.com/office/powerpoint/2010/main" val="17350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7813">
                                            <p:txEl>
                                              <p:pRg st="0" end="0"/>
                                            </p:txEl>
                                          </p:spTgt>
                                        </p:tgtEl>
                                        <p:attrNameLst>
                                          <p:attrName>style.visibility</p:attrName>
                                        </p:attrNameLst>
                                      </p:cBhvr>
                                      <p:to>
                                        <p:strVal val="visible"/>
                                      </p:to>
                                    </p:set>
                                    <p:animEffect transition="in" filter="blinds(horizontal)">
                                      <p:cBhvr>
                                        <p:cTn id="7" dur="1000"/>
                                        <p:tgtEl>
                                          <p:spTgt spid="2478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5"/>
          <p:cNvGraphicFramePr>
            <a:graphicFrameLocks noChangeAspect="1"/>
          </p:cNvGraphicFramePr>
          <p:nvPr>
            <p:extLst>
              <p:ext uri="{D42A27DB-BD31-4B8C-83A1-F6EECF244321}">
                <p14:modId xmlns:p14="http://schemas.microsoft.com/office/powerpoint/2010/main" val="727333829"/>
              </p:ext>
            </p:extLst>
          </p:nvPr>
        </p:nvGraphicFramePr>
        <p:xfrm>
          <a:off x="1143000" y="335534"/>
          <a:ext cx="5768032" cy="1329532"/>
        </p:xfrm>
        <a:graphic>
          <a:graphicData uri="http://schemas.openxmlformats.org/presentationml/2006/ole">
            <mc:AlternateContent xmlns:mc="http://schemas.openxmlformats.org/markup-compatibility/2006">
              <mc:Choice xmlns:v="urn:schemas-microsoft-com:vml" Requires="v">
                <p:oleObj spid="_x0000_s137700" name="公式" r:id="rId3" imgW="1942920" imgH="444240" progId="Equation.3">
                  <p:embed/>
                </p:oleObj>
              </mc:Choice>
              <mc:Fallback>
                <p:oleObj name="公式" r:id="rId3" imgW="1942920" imgH="4442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335534"/>
                        <a:ext cx="5768032" cy="1329532"/>
                      </a:xfrm>
                      <a:prstGeom prst="rect">
                        <a:avLst/>
                      </a:prstGeom>
                      <a:noFill/>
                      <a:extLst/>
                    </p:spPr>
                  </p:pic>
                </p:oleObj>
              </mc:Fallback>
            </mc:AlternateContent>
          </a:graphicData>
        </a:graphic>
      </p:graphicFrame>
      <p:sp>
        <p:nvSpPr>
          <p:cNvPr id="2053" name="Rectangle 8"/>
          <p:cNvSpPr>
            <a:spLocks noChangeArrowheads="1"/>
          </p:cNvSpPr>
          <p:nvPr/>
        </p:nvSpPr>
        <p:spPr bwMode="auto">
          <a:xfrm>
            <a:off x="0" y="0"/>
            <a:ext cx="9144000" cy="0"/>
          </a:xfrm>
          <a:prstGeom prst="rect">
            <a:avLst/>
          </a:prstGeom>
          <a:noFill/>
          <a:ln w="9525" algn="ctr">
            <a:noFill/>
            <a:miter lim="800000"/>
            <a:headEnd/>
            <a:tailEnd type="none" w="med" len="lg"/>
          </a:ln>
        </p:spPr>
        <p:txBody>
          <a:bodyPr wrap="none" anchor="ctr">
            <a:spAutoFit/>
          </a:bodyPr>
          <a:lstStyle/>
          <a:p>
            <a:endParaRPr lang="zh-CN" altLang="en-US"/>
          </a:p>
        </p:txBody>
      </p:sp>
      <p:graphicFrame>
        <p:nvGraphicFramePr>
          <p:cNvPr id="2051" name="Object 7"/>
          <p:cNvGraphicFramePr>
            <a:graphicFrameLocks noChangeAspect="1"/>
          </p:cNvGraphicFramePr>
          <p:nvPr>
            <p:extLst>
              <p:ext uri="{D42A27DB-BD31-4B8C-83A1-F6EECF244321}">
                <p14:modId xmlns:p14="http://schemas.microsoft.com/office/powerpoint/2010/main" val="962554104"/>
              </p:ext>
            </p:extLst>
          </p:nvPr>
        </p:nvGraphicFramePr>
        <p:xfrm>
          <a:off x="1905000" y="1858092"/>
          <a:ext cx="4311237" cy="1315843"/>
        </p:xfrm>
        <a:graphic>
          <a:graphicData uri="http://schemas.openxmlformats.org/presentationml/2006/ole">
            <mc:AlternateContent xmlns:mc="http://schemas.openxmlformats.org/markup-compatibility/2006">
              <mc:Choice xmlns:v="urn:schemas-microsoft-com:vml" Requires="v">
                <p:oleObj spid="_x0000_s137701" name="公式" r:id="rId5" imgW="1498320" imgH="444240" progId="Equation.3">
                  <p:embed/>
                </p:oleObj>
              </mc:Choice>
              <mc:Fallback>
                <p:oleObj name="公式" r:id="rId5" imgW="1498320" imgH="4442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0" y="1858092"/>
                        <a:ext cx="4311237" cy="1315843"/>
                      </a:xfrm>
                      <a:prstGeom prst="rect">
                        <a:avLst/>
                      </a:prstGeom>
                      <a:noFill/>
                      <a:extLst/>
                    </p:spPr>
                  </p:pic>
                </p:oleObj>
              </mc:Fallback>
            </mc:AlternateContent>
          </a:graphicData>
        </a:graphic>
      </p:graphicFrame>
      <p:pic>
        <p:nvPicPr>
          <p:cNvPr id="2054" name="Picture 9" descr="未命名"/>
          <p:cNvPicPr>
            <a:picLocks noChangeAspect="1" noChangeArrowheads="1"/>
          </p:cNvPicPr>
          <p:nvPr/>
        </p:nvPicPr>
        <p:blipFill>
          <a:blip r:embed="rId7" cstate="print"/>
          <a:srcRect/>
          <a:stretch>
            <a:fillRect/>
          </a:stretch>
        </p:blipFill>
        <p:spPr bwMode="auto">
          <a:xfrm>
            <a:off x="991400" y="3536922"/>
            <a:ext cx="5824837" cy="2979737"/>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25</a:t>
            </a:fld>
            <a:endParaRPr lang="en-US" altLang="zh-CN"/>
          </a:p>
        </p:txBody>
      </p:sp>
      <p:grpSp>
        <p:nvGrpSpPr>
          <p:cNvPr id="5" name="组合 4"/>
          <p:cNvGrpSpPr/>
          <p:nvPr/>
        </p:nvGrpSpPr>
        <p:grpSpPr>
          <a:xfrm>
            <a:off x="6663837" y="2971800"/>
            <a:ext cx="2480163" cy="1676400"/>
            <a:chOff x="6816237" y="2819400"/>
            <a:chExt cx="2480163" cy="1676400"/>
          </a:xfrm>
        </p:grpSpPr>
        <p:sp>
          <p:nvSpPr>
            <p:cNvPr id="4" name="云形 3"/>
            <p:cNvSpPr/>
            <p:nvPr/>
          </p:nvSpPr>
          <p:spPr>
            <a:xfrm>
              <a:off x="6816237" y="2819400"/>
              <a:ext cx="2480163" cy="16764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272238" y="3048000"/>
              <a:ext cx="1795962" cy="1200329"/>
            </a:xfrm>
            <a:prstGeom prst="rect">
              <a:avLst/>
            </a:prstGeom>
            <a:noFill/>
          </p:spPr>
          <p:txBody>
            <a:bodyPr wrap="square" rtlCol="0">
              <a:spAutoFit/>
            </a:bodyPr>
            <a:lstStyle/>
            <a:p>
              <a:r>
                <a:rPr lang="en-US" altLang="zh-CN" sz="2400" b="1" dirty="0" smtClean="0">
                  <a:solidFill>
                    <a:srgbClr val="0000FF"/>
                  </a:solidFill>
                  <a:latin typeface="Times New Roman" panose="02020603050405020304" pitchFamily="18" charset="0"/>
                  <a:ea typeface="+mn-ea"/>
                  <a:cs typeface="Times New Roman" panose="02020603050405020304" pitchFamily="18" charset="0"/>
                </a:rPr>
                <a:t>N</a:t>
              </a:r>
              <a:r>
                <a:rPr lang="en-US" altLang="zh-CN" sz="2400" b="1" baseline="-25000" dirty="0" smtClean="0">
                  <a:solidFill>
                    <a:srgbClr val="0000FF"/>
                  </a:solidFill>
                  <a:latin typeface="Times New Roman" panose="02020603050405020304" pitchFamily="18" charset="0"/>
                  <a:ea typeface="+mn-ea"/>
                  <a:cs typeface="Times New Roman" panose="02020603050405020304" pitchFamily="18" charset="0"/>
                </a:rPr>
                <a:t>F</a:t>
              </a:r>
              <a:r>
                <a:rPr lang="zh-CN" altLang="en-US" sz="2400" b="1" dirty="0" smtClean="0">
                  <a:solidFill>
                    <a:srgbClr val="0000FF"/>
                  </a:solidFill>
                  <a:latin typeface="Times New Roman" panose="02020603050405020304" pitchFamily="18" charset="0"/>
                  <a:ea typeface="+mn-ea"/>
                  <a:cs typeface="Times New Roman" panose="02020603050405020304" pitchFamily="18" charset="0"/>
                </a:rPr>
                <a:t>导致信号比恶化的重要原因！</a:t>
              </a:r>
              <a:endParaRPr lang="zh-CN" altLang="en-US" sz="2400" b="1" dirty="0">
                <a:solidFill>
                  <a:srgbClr val="0000FF"/>
                </a:solidFill>
                <a:latin typeface="Times New Roman" panose="02020603050405020304" pitchFamily="18" charset="0"/>
                <a:ea typeface="+mn-ea"/>
                <a:cs typeface="Times New Roman" panose="02020603050405020304" pitchFamily="18" charset="0"/>
              </a:endParaRPr>
            </a:p>
          </p:txBody>
        </p:sp>
      </p:grpSp>
    </p:spTree>
    <p:extLst>
      <p:ext uri="{BB962C8B-B14F-4D97-AF65-F5344CB8AC3E}">
        <p14:creationId xmlns:p14="http://schemas.microsoft.com/office/powerpoint/2010/main" val="27372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zh-CN" altLang="en-US" sz="4000" b="1" kern="1200" dirty="0">
                <a:solidFill>
                  <a:srgbClr val="381850"/>
                </a:solidFill>
                <a:latin typeface="微软雅黑" panose="020B0503020204020204" pitchFamily="34" charset="-122"/>
                <a:ea typeface="微软雅黑" panose="020B0503020204020204" pitchFamily="34" charset="-122"/>
              </a:rPr>
              <a:t>增益</a:t>
            </a:r>
          </a:p>
        </p:txBody>
      </p:sp>
      <p:pic>
        <p:nvPicPr>
          <p:cNvPr id="35843" name="Picture 4"/>
          <p:cNvPicPr>
            <a:picLocks noChangeAspect="1" noChangeArrowheads="1"/>
          </p:cNvPicPr>
          <p:nvPr/>
        </p:nvPicPr>
        <p:blipFill rotWithShape="1">
          <a:blip r:embed="rId2" cstate="print"/>
          <a:srcRect l="30154" t="26331" r="36266" b="43364"/>
          <a:stretch/>
        </p:blipFill>
        <p:spPr bwMode="auto">
          <a:xfrm>
            <a:off x="2895600" y="1219200"/>
            <a:ext cx="3733800" cy="2104798"/>
          </a:xfrm>
          <a:prstGeom prst="rect">
            <a:avLst/>
          </a:prstGeom>
          <a:noFill/>
          <a:ln w="9525" algn="ctr">
            <a:noFill/>
            <a:miter lim="800000"/>
            <a:headEnd/>
            <a:tailEnd type="none" w="med" len="lg"/>
          </a:ln>
        </p:spPr>
      </p:pic>
      <p:sp>
        <p:nvSpPr>
          <p:cNvPr id="35844" name="Text Box 9"/>
          <p:cNvSpPr txBox="1">
            <a:spLocks noChangeArrowheads="1"/>
          </p:cNvSpPr>
          <p:nvPr/>
        </p:nvSpPr>
        <p:spPr bwMode="auto">
          <a:xfrm>
            <a:off x="3093815" y="3400198"/>
            <a:ext cx="3671887" cy="523220"/>
          </a:xfrm>
          <a:prstGeom prst="rect">
            <a:avLst/>
          </a:prstGeom>
          <a:noFill/>
          <a:ln w="9525" algn="ctr">
            <a:noFill/>
            <a:miter lim="800000"/>
            <a:headEnd/>
            <a:tailEnd type="none" w="med" len="lg"/>
          </a:ln>
        </p:spPr>
        <p:txBody>
          <a:bodyPr>
            <a:spAutoFit/>
          </a:bodyPr>
          <a:lstStyle/>
          <a:p>
            <a:r>
              <a:rPr kumimoji="0" lang="en-US" altLang="zh-CN" sz="2800" dirty="0" smtClean="0">
                <a:latin typeface="Times New Roman" panose="02020603050405020304" pitchFamily="18" charset="0"/>
                <a:cs typeface="Times New Roman" panose="02020603050405020304" pitchFamily="18" charset="0"/>
              </a:rPr>
              <a:t>Gain=100</a:t>
            </a:r>
            <a:r>
              <a:rPr lang="en-US" altLang="zh-CN" sz="2800" dirty="0" smtClean="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or </a:t>
            </a:r>
            <a:r>
              <a:rPr lang="en-US" altLang="zh-CN" sz="2800" dirty="0" smtClean="0">
                <a:latin typeface="Times New Roman" panose="02020603050405020304" pitchFamily="18" charset="0"/>
                <a:cs typeface="Times New Roman" panose="02020603050405020304" pitchFamily="18" charset="0"/>
              </a:rPr>
              <a:t>20dB</a:t>
            </a:r>
            <a:endParaRPr lang="en-US" altLang="zh-CN" sz="2800" dirty="0">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BFEB24BD-BE86-410A-BF7A-1F4EAF97620B}" type="slidenum">
              <a:rPr lang="en-US" altLang="zh-CN" smtClean="0"/>
              <a:pPr/>
              <a:t>26</a:t>
            </a:fld>
            <a:endParaRPr lang="en-US" altLang="zh-CN"/>
          </a:p>
        </p:txBody>
      </p:sp>
      <p:sp>
        <p:nvSpPr>
          <p:cNvPr id="4" name="文本框 3"/>
          <p:cNvSpPr txBox="1"/>
          <p:nvPr/>
        </p:nvSpPr>
        <p:spPr>
          <a:xfrm>
            <a:off x="397292" y="2604521"/>
            <a:ext cx="2895600" cy="1229632"/>
          </a:xfrm>
          <a:prstGeom prst="rect">
            <a:avLst/>
          </a:prstGeom>
          <a:noFill/>
        </p:spPr>
        <p:txBody>
          <a:bodyPr wrap="square" rtlCol="0">
            <a:spAutoFit/>
          </a:bodyPr>
          <a:lstStyle/>
          <a:p>
            <a:pPr>
              <a:lnSpc>
                <a:spcPct val="200000"/>
              </a:lnSpc>
            </a:pPr>
            <a:r>
              <a:rPr lang="en-US" altLang="zh-CN" sz="2000" b="1" dirty="0" smtClean="0">
                <a:solidFill>
                  <a:srgbClr val="0000FF"/>
                </a:solidFill>
                <a:latin typeface="Times New Roman" panose="02020603050405020304" pitchFamily="18" charset="0"/>
                <a:cs typeface="Times New Roman" panose="02020603050405020304" pitchFamily="18" charset="0"/>
              </a:rPr>
              <a:t>V</a:t>
            </a:r>
            <a:r>
              <a:rPr lang="en-US" altLang="zh-CN" sz="2000" b="1" baseline="-25000" dirty="0" smtClean="0">
                <a:solidFill>
                  <a:srgbClr val="0000FF"/>
                </a:solidFill>
                <a:latin typeface="Times New Roman" panose="02020603050405020304" pitchFamily="18" charset="0"/>
                <a:cs typeface="Times New Roman" panose="02020603050405020304" pitchFamily="18" charset="0"/>
              </a:rPr>
              <a:t>pp</a:t>
            </a:r>
            <a:r>
              <a:rPr lang="en-US" altLang="zh-CN" sz="2000" b="1" dirty="0" smtClean="0">
                <a:solidFill>
                  <a:srgbClr val="0000FF"/>
                </a:solidFill>
                <a:latin typeface="Times New Roman" panose="02020603050405020304" pitchFamily="18" charset="0"/>
                <a:cs typeface="Times New Roman" panose="02020603050405020304" pitchFamily="18" charset="0"/>
              </a:rPr>
              <a:t>=  632mV(50</a:t>
            </a:r>
            <a:r>
              <a:rPr lang="el-GR" altLang="zh-CN" sz="2000" b="1" dirty="0">
                <a:solidFill>
                  <a:srgbClr val="0000FF"/>
                </a:solidFill>
                <a:latin typeface="Times New Roman" panose="02020603050405020304" pitchFamily="18" charset="0"/>
                <a:cs typeface="Times New Roman" panose="02020603050405020304" pitchFamily="18" charset="0"/>
              </a:rPr>
              <a:t>Ω</a:t>
            </a:r>
            <a:r>
              <a:rPr lang="en-US" altLang="zh-CN" sz="2000" b="1" dirty="0" smtClean="0">
                <a:solidFill>
                  <a:srgbClr val="0000FF"/>
                </a:solidFill>
                <a:latin typeface="Times New Roman" panose="02020603050405020304" pitchFamily="18" charset="0"/>
                <a:cs typeface="Times New Roman" panose="02020603050405020304" pitchFamily="18" charset="0"/>
              </a:rPr>
              <a:t>)</a:t>
            </a:r>
            <a:r>
              <a:rPr lang="zh-CN" altLang="en-US" sz="2000" b="1" dirty="0" smtClean="0">
                <a:solidFill>
                  <a:srgbClr val="0000FF"/>
                </a:solidFill>
                <a:latin typeface="Times New Roman" panose="02020603050405020304" pitchFamily="18" charset="0"/>
                <a:cs typeface="Times New Roman" panose="02020603050405020304" pitchFamily="18" charset="0"/>
              </a:rPr>
              <a:t>；</a:t>
            </a:r>
            <a:endParaRPr lang="en-US" altLang="zh-CN" sz="2000" b="1" dirty="0" smtClean="0">
              <a:solidFill>
                <a:srgbClr val="0000FF"/>
              </a:solidFill>
              <a:latin typeface="Times New Roman" panose="02020603050405020304" pitchFamily="18" charset="0"/>
              <a:cs typeface="Times New Roman" panose="02020603050405020304" pitchFamily="18" charset="0"/>
            </a:endParaRPr>
          </a:p>
          <a:p>
            <a:pPr>
              <a:lnSpc>
                <a:spcPct val="200000"/>
              </a:lnSpc>
            </a:pPr>
            <a:r>
              <a:rPr lang="en-US" altLang="zh-CN" sz="2000" b="1" dirty="0" smtClean="0">
                <a:latin typeface="Times New Roman" panose="02020603050405020304" pitchFamily="18" charset="0"/>
                <a:cs typeface="Times New Roman" panose="02020603050405020304" pitchFamily="18" charset="0"/>
              </a:rPr>
              <a:t> </a:t>
            </a:r>
            <a:r>
              <a:rPr lang="en-US" altLang="zh-CN" sz="2000" b="1" dirty="0" smtClean="0">
                <a:solidFill>
                  <a:srgbClr val="FF0000"/>
                </a:solidFill>
                <a:latin typeface="Times New Roman" panose="02020603050405020304" pitchFamily="18" charset="0"/>
                <a:cs typeface="Times New Roman" panose="02020603050405020304" pitchFamily="18" charset="0"/>
              </a:rPr>
              <a:t>P</a:t>
            </a:r>
            <a:r>
              <a:rPr lang="en-US" altLang="zh-CN" sz="2000" b="1" baseline="-25000" dirty="0" smtClean="0">
                <a:solidFill>
                  <a:srgbClr val="FF0000"/>
                </a:solidFill>
                <a:latin typeface="Times New Roman" panose="02020603050405020304" pitchFamily="18" charset="0"/>
                <a:cs typeface="Times New Roman" panose="02020603050405020304" pitchFamily="18" charset="0"/>
              </a:rPr>
              <a:t>in</a:t>
            </a:r>
            <a:r>
              <a:rPr lang="en-US" altLang="zh-CN" sz="2000" b="1" dirty="0" smtClean="0">
                <a:solidFill>
                  <a:srgbClr val="FF0000"/>
                </a:solidFill>
                <a:latin typeface="Times New Roman" panose="02020603050405020304" pitchFamily="18" charset="0"/>
                <a:cs typeface="Times New Roman" panose="02020603050405020304" pitchFamily="18" charset="0"/>
              </a:rPr>
              <a:t>=0dBm</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sp>
        <p:nvSpPr>
          <p:cNvPr id="8" name="文本框 7"/>
          <p:cNvSpPr txBox="1"/>
          <p:nvPr/>
        </p:nvSpPr>
        <p:spPr>
          <a:xfrm>
            <a:off x="1646015" y="2067406"/>
            <a:ext cx="1447800" cy="461665"/>
          </a:xfrm>
          <a:prstGeom prst="rect">
            <a:avLst/>
          </a:prstGeom>
          <a:solidFill>
            <a:schemeClr val="bg1"/>
          </a:solidFill>
        </p:spPr>
        <p:txBody>
          <a:bodyPr wrap="square" rtlCol="0">
            <a:spAutoFit/>
          </a:bodyPr>
          <a:lstStyle/>
          <a:p>
            <a:r>
              <a:rPr lang="en-US" altLang="zh-CN" sz="2400" b="1" dirty="0" smtClean="0">
                <a:latin typeface="Times New Roman" panose="02020603050405020304" pitchFamily="18" charset="0"/>
                <a:cs typeface="Times New Roman" panose="02020603050405020304" pitchFamily="18" charset="0"/>
              </a:rPr>
              <a:t>P</a:t>
            </a:r>
            <a:r>
              <a:rPr lang="en-US" altLang="zh-CN" sz="2400" b="1" baseline="-25000" dirty="0" smtClean="0">
                <a:latin typeface="Times New Roman" panose="02020603050405020304" pitchFamily="18" charset="0"/>
                <a:cs typeface="Times New Roman" panose="02020603050405020304" pitchFamily="18" charset="0"/>
              </a:rPr>
              <a:t>in</a:t>
            </a:r>
            <a:r>
              <a:rPr lang="en-US" altLang="zh-CN" sz="2400" b="1" dirty="0" smtClean="0">
                <a:latin typeface="Times New Roman" panose="02020603050405020304" pitchFamily="18" charset="0"/>
                <a:cs typeface="Times New Roman" panose="02020603050405020304" pitchFamily="18" charset="0"/>
              </a:rPr>
              <a:t>=1mW</a:t>
            </a:r>
            <a:endParaRPr lang="zh-CN" altLang="en-US" sz="2400" b="1"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6387568" y="2177534"/>
            <a:ext cx="1765832" cy="461665"/>
          </a:xfrm>
          <a:prstGeom prst="rect">
            <a:avLst/>
          </a:prstGeom>
          <a:solidFill>
            <a:schemeClr val="bg1"/>
          </a:solidFill>
        </p:spPr>
        <p:txBody>
          <a:bodyPr wrap="square" rtlCol="0">
            <a:spAutoFit/>
          </a:bodyPr>
          <a:lstStyle/>
          <a:p>
            <a:r>
              <a:rPr lang="en-US" altLang="zh-CN" sz="2400" b="1" dirty="0" smtClean="0">
                <a:latin typeface="Times New Roman" panose="02020603050405020304" pitchFamily="18" charset="0"/>
                <a:cs typeface="Times New Roman" panose="02020603050405020304" pitchFamily="18" charset="0"/>
              </a:rPr>
              <a:t>P</a:t>
            </a:r>
            <a:r>
              <a:rPr lang="en-US" altLang="zh-CN" sz="2400" b="1" baseline="-25000" dirty="0" smtClean="0">
                <a:latin typeface="Times New Roman" panose="02020603050405020304" pitchFamily="18" charset="0"/>
                <a:cs typeface="Times New Roman" panose="02020603050405020304" pitchFamily="18" charset="0"/>
              </a:rPr>
              <a:t>in</a:t>
            </a:r>
            <a:r>
              <a:rPr lang="en-US" altLang="zh-CN" sz="2400" b="1" dirty="0" smtClean="0">
                <a:latin typeface="Times New Roman" panose="02020603050405020304" pitchFamily="18" charset="0"/>
                <a:cs typeface="Times New Roman" panose="02020603050405020304" pitchFamily="18" charset="0"/>
              </a:rPr>
              <a:t>=100mW</a:t>
            </a:r>
            <a:endParaRPr lang="zh-CN" altLang="en-US" sz="2400" b="1"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6186117" y="2693786"/>
            <a:ext cx="2895600" cy="1229632"/>
          </a:xfrm>
          <a:prstGeom prst="rect">
            <a:avLst/>
          </a:prstGeom>
          <a:noFill/>
        </p:spPr>
        <p:txBody>
          <a:bodyPr wrap="square" rtlCol="0">
            <a:spAutoFit/>
          </a:bodyPr>
          <a:lstStyle/>
          <a:p>
            <a:pPr>
              <a:lnSpc>
                <a:spcPct val="200000"/>
              </a:lnSpc>
            </a:pPr>
            <a:r>
              <a:rPr lang="en-US" altLang="zh-CN" sz="2000" b="1" dirty="0">
                <a:solidFill>
                  <a:srgbClr val="0000FF"/>
                </a:solidFill>
                <a:latin typeface="Times New Roman" panose="02020603050405020304" pitchFamily="18" charset="0"/>
                <a:cs typeface="Times New Roman" panose="02020603050405020304" pitchFamily="18" charset="0"/>
              </a:rPr>
              <a:t>Vpp=  6.32V(50</a:t>
            </a:r>
            <a:r>
              <a:rPr lang="el-GR" altLang="zh-CN" sz="2000" b="1" dirty="0">
                <a:solidFill>
                  <a:srgbClr val="0000FF"/>
                </a:solidFill>
                <a:latin typeface="Times New Roman" panose="02020603050405020304" pitchFamily="18" charset="0"/>
                <a:cs typeface="Times New Roman" panose="02020603050405020304" pitchFamily="18" charset="0"/>
              </a:rPr>
              <a:t>Ω</a:t>
            </a:r>
            <a:r>
              <a:rPr lang="en-US" altLang="zh-CN" sz="2000" b="1" dirty="0">
                <a:solidFill>
                  <a:srgbClr val="0000FF"/>
                </a:solidFill>
                <a:latin typeface="Times New Roman" panose="02020603050405020304" pitchFamily="18" charset="0"/>
                <a:cs typeface="Times New Roman" panose="02020603050405020304" pitchFamily="18" charset="0"/>
              </a:rPr>
              <a:t>)</a:t>
            </a:r>
            <a:r>
              <a:rPr lang="zh-CN" altLang="en-US" sz="2000" b="1" dirty="0">
                <a:solidFill>
                  <a:srgbClr val="0000FF"/>
                </a:solidFill>
                <a:latin typeface="Times New Roman" panose="02020603050405020304" pitchFamily="18" charset="0"/>
                <a:cs typeface="Times New Roman" panose="02020603050405020304" pitchFamily="18" charset="0"/>
              </a:rPr>
              <a:t>；</a:t>
            </a:r>
            <a:endParaRPr lang="en-US" altLang="zh-CN" sz="2000" b="1" dirty="0">
              <a:solidFill>
                <a:srgbClr val="0000FF"/>
              </a:solidFill>
              <a:latin typeface="Times New Roman" panose="02020603050405020304" pitchFamily="18" charset="0"/>
              <a:cs typeface="Times New Roman" panose="02020603050405020304" pitchFamily="18" charset="0"/>
            </a:endParaRPr>
          </a:p>
          <a:p>
            <a:pPr>
              <a:lnSpc>
                <a:spcPct val="200000"/>
              </a:lnSpc>
            </a:pPr>
            <a:r>
              <a:rPr lang="en-US" altLang="zh-CN" sz="2000" b="1" dirty="0">
                <a:solidFill>
                  <a:srgbClr val="FF0000"/>
                </a:solidFill>
                <a:latin typeface="Times New Roman" panose="02020603050405020304" pitchFamily="18" charset="0"/>
                <a:cs typeface="Times New Roman" panose="02020603050405020304" pitchFamily="18" charset="0"/>
              </a:rPr>
              <a:t>Pin=20dBm</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533400" y="4030410"/>
            <a:ext cx="3434912" cy="2734004"/>
          </a:xfrm>
          <a:prstGeom prst="rect">
            <a:avLst/>
          </a:prstGeom>
        </p:spPr>
      </p:pic>
      <p:sp>
        <p:nvSpPr>
          <p:cNvPr id="7" name="右箭头 6"/>
          <p:cNvSpPr/>
          <p:nvPr/>
        </p:nvSpPr>
        <p:spPr>
          <a:xfrm>
            <a:off x="4097332" y="5242904"/>
            <a:ext cx="914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990600" y="4038600"/>
            <a:ext cx="2819400" cy="2362200"/>
            <a:chOff x="990600" y="4038600"/>
            <a:chExt cx="2819400" cy="2362200"/>
          </a:xfrm>
        </p:grpSpPr>
        <p:cxnSp>
          <p:nvCxnSpPr>
            <p:cNvPr id="12" name="直接箭头连接符 11"/>
            <p:cNvCxnSpPr/>
            <p:nvPr/>
          </p:nvCxnSpPr>
          <p:spPr>
            <a:xfrm>
              <a:off x="990600" y="6400800"/>
              <a:ext cx="28194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990600" y="4038600"/>
              <a:ext cx="0" cy="2362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2286000" y="4495800"/>
              <a:ext cx="0" cy="1905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2506154" y="4146256"/>
              <a:ext cx="1175322" cy="646331"/>
            </a:xfrm>
            <a:prstGeom prst="rect">
              <a:avLst/>
            </a:prstGeom>
          </p:spPr>
          <p:txBody>
            <a:bodyPr wrap="none">
              <a:spAutoFit/>
            </a:bodyPr>
            <a:lstStyle/>
            <a:p>
              <a:pPr>
                <a:lnSpc>
                  <a:spcPct val="200000"/>
                </a:lnSpc>
              </a:pPr>
              <a:r>
                <a:rPr lang="en-US" altLang="zh-CN" b="1" dirty="0">
                  <a:solidFill>
                    <a:srgbClr val="FF0000"/>
                  </a:solidFill>
                  <a:latin typeface="Times New Roman" panose="02020603050405020304" pitchFamily="18" charset="0"/>
                  <a:cs typeface="Times New Roman" panose="02020603050405020304" pitchFamily="18" charset="0"/>
                </a:rPr>
                <a:t>P</a:t>
              </a:r>
              <a:r>
                <a:rPr lang="en-US" altLang="zh-CN" b="1" baseline="-25000" dirty="0">
                  <a:solidFill>
                    <a:srgbClr val="FF0000"/>
                  </a:solidFill>
                  <a:latin typeface="Times New Roman" panose="02020603050405020304" pitchFamily="18" charset="0"/>
                  <a:cs typeface="Times New Roman" panose="02020603050405020304" pitchFamily="18" charset="0"/>
                </a:rPr>
                <a:t>in</a:t>
              </a:r>
              <a:r>
                <a:rPr lang="en-US" altLang="zh-CN" b="1" dirty="0">
                  <a:solidFill>
                    <a:srgbClr val="FF0000"/>
                  </a:solidFill>
                  <a:latin typeface="Times New Roman" panose="02020603050405020304" pitchFamily="18" charset="0"/>
                  <a:cs typeface="Times New Roman" panose="02020603050405020304" pitchFamily="18" charset="0"/>
                </a:rPr>
                <a:t>=0dBm</a:t>
              </a:r>
              <a:endParaRPr lang="zh-CN" altLang="en-US" b="1" dirty="0">
                <a:solidFill>
                  <a:srgbClr val="FF0000"/>
                </a:solidFill>
                <a:latin typeface="Times New Roman" panose="02020603050405020304" pitchFamily="18" charset="0"/>
                <a:cs typeface="Times New Roman" panose="02020603050405020304" pitchFamily="18" charset="0"/>
              </a:endParaRPr>
            </a:p>
          </p:txBody>
        </p:sp>
      </p:grpSp>
      <p:grpSp>
        <p:nvGrpSpPr>
          <p:cNvPr id="28" name="组合 27"/>
          <p:cNvGrpSpPr/>
          <p:nvPr/>
        </p:nvGrpSpPr>
        <p:grpSpPr>
          <a:xfrm>
            <a:off x="5638800" y="4038600"/>
            <a:ext cx="2819400" cy="2362200"/>
            <a:chOff x="5638800" y="4038600"/>
            <a:chExt cx="2819400" cy="2362200"/>
          </a:xfrm>
        </p:grpSpPr>
        <p:cxnSp>
          <p:nvCxnSpPr>
            <p:cNvPr id="23" name="直接箭头连接符 22"/>
            <p:cNvCxnSpPr/>
            <p:nvPr/>
          </p:nvCxnSpPr>
          <p:spPr>
            <a:xfrm>
              <a:off x="5638800" y="6400800"/>
              <a:ext cx="28194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5638800" y="4038600"/>
              <a:ext cx="0" cy="2362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6934200" y="4146256"/>
              <a:ext cx="0" cy="22545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7154354" y="4146256"/>
              <a:ext cx="1303846" cy="646331"/>
            </a:xfrm>
            <a:prstGeom prst="rect">
              <a:avLst/>
            </a:prstGeom>
          </p:spPr>
          <p:txBody>
            <a:bodyPr wrap="square">
              <a:spAutoFit/>
            </a:bodyPr>
            <a:lstStyle/>
            <a:p>
              <a:pPr>
                <a:lnSpc>
                  <a:spcPct val="200000"/>
                </a:lnSpc>
              </a:pPr>
              <a:r>
                <a:rPr lang="en-US" altLang="zh-CN" b="1" dirty="0" smtClean="0">
                  <a:solidFill>
                    <a:srgbClr val="FF0000"/>
                  </a:solidFill>
                  <a:latin typeface="Times New Roman" panose="02020603050405020304" pitchFamily="18" charset="0"/>
                  <a:cs typeface="Times New Roman" panose="02020603050405020304" pitchFamily="18" charset="0"/>
                </a:rPr>
                <a:t>P</a:t>
              </a:r>
              <a:r>
                <a:rPr lang="en-US" altLang="zh-CN" b="1" baseline="-25000" dirty="0" smtClean="0">
                  <a:solidFill>
                    <a:srgbClr val="FF0000"/>
                  </a:solidFill>
                  <a:latin typeface="Times New Roman" panose="02020603050405020304" pitchFamily="18" charset="0"/>
                  <a:cs typeface="Times New Roman" panose="02020603050405020304" pitchFamily="18" charset="0"/>
                </a:rPr>
                <a:t>in</a:t>
              </a:r>
              <a:r>
                <a:rPr lang="en-US" altLang="zh-CN" b="1" dirty="0" smtClean="0">
                  <a:solidFill>
                    <a:srgbClr val="FF0000"/>
                  </a:solidFill>
                  <a:latin typeface="Times New Roman" panose="02020603050405020304" pitchFamily="18" charset="0"/>
                  <a:cs typeface="Times New Roman" panose="02020603050405020304" pitchFamily="18" charset="0"/>
                </a:rPr>
                <a:t>=20dBm</a:t>
              </a:r>
              <a:endParaRPr lang="zh-CN" altLang="en-US" b="1" dirty="0">
                <a:solidFill>
                  <a:srgbClr val="FF0000"/>
                </a:solidFill>
                <a:latin typeface="Times New Roman" panose="02020603050405020304" pitchFamily="18" charset="0"/>
                <a:cs typeface="Times New Roman" panose="02020603050405020304" pitchFamily="18" charset="0"/>
              </a:endParaRPr>
            </a:p>
          </p:txBody>
        </p:sp>
      </p:grpSp>
      <p:pic>
        <p:nvPicPr>
          <p:cNvPr id="29" name="图片 28"/>
          <p:cNvPicPr>
            <a:picLocks noChangeAspect="1"/>
          </p:cNvPicPr>
          <p:nvPr/>
        </p:nvPicPr>
        <p:blipFill>
          <a:blip r:embed="rId4"/>
          <a:stretch>
            <a:fillRect/>
          </a:stretch>
        </p:blipFill>
        <p:spPr>
          <a:xfrm>
            <a:off x="5105399" y="4034625"/>
            <a:ext cx="3333750" cy="2664267"/>
          </a:xfrm>
          <a:prstGeom prst="rect">
            <a:avLst/>
          </a:prstGeom>
        </p:spPr>
      </p:pic>
    </p:spTree>
    <p:extLst>
      <p:ext uri="{BB962C8B-B14F-4D97-AF65-F5344CB8AC3E}">
        <p14:creationId xmlns:p14="http://schemas.microsoft.com/office/powerpoint/2010/main" val="1406445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5"/>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7"/>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2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Rectangle 17"/>
          <p:cNvSpPr>
            <a:spLocks noGrp="1" noChangeArrowheads="1"/>
          </p:cNvSpPr>
          <p:nvPr>
            <p:ph type="title" sz="quarter"/>
          </p:nvPr>
        </p:nvSpPr>
        <p:spPr>
          <a:xfrm>
            <a:off x="738188" y="153988"/>
            <a:ext cx="7793037" cy="1143000"/>
          </a:xfrm>
        </p:spPr>
        <p:txBody>
          <a:bodyPr/>
          <a:lstStyle/>
          <a:p>
            <a:r>
              <a:rPr lang="zh-CN" altLang="en-US" sz="4000" b="1" kern="1200" dirty="0">
                <a:solidFill>
                  <a:srgbClr val="381850"/>
                </a:solidFill>
                <a:latin typeface="微软雅黑" panose="020B0503020204020204" pitchFamily="34" charset="-122"/>
                <a:ea typeface="微软雅黑" panose="020B0503020204020204" pitchFamily="34" charset="-122"/>
              </a:rPr>
              <a:t>放大器的级联</a:t>
            </a:r>
          </a:p>
        </p:txBody>
      </p:sp>
      <p:graphicFrame>
        <p:nvGraphicFramePr>
          <p:cNvPr id="3074" name="Object 2"/>
          <p:cNvGraphicFramePr>
            <a:graphicFrameLocks noGrp="1" noChangeAspect="1"/>
          </p:cNvGraphicFramePr>
          <p:nvPr>
            <p:ph sz="quarter" idx="1"/>
            <p:extLst>
              <p:ext uri="{D42A27DB-BD31-4B8C-83A1-F6EECF244321}">
                <p14:modId xmlns:p14="http://schemas.microsoft.com/office/powerpoint/2010/main" val="2107487326"/>
              </p:ext>
            </p:extLst>
          </p:nvPr>
        </p:nvGraphicFramePr>
        <p:xfrm>
          <a:off x="1468617" y="2935776"/>
          <a:ext cx="6112212" cy="504825"/>
        </p:xfrm>
        <a:graphic>
          <a:graphicData uri="http://schemas.openxmlformats.org/presentationml/2006/ole">
            <mc:AlternateContent xmlns:mc="http://schemas.openxmlformats.org/markup-compatibility/2006">
              <mc:Choice xmlns:v="urn:schemas-microsoft-com:vml" Requires="v">
                <p:oleObj spid="_x0000_s139214" name="公式" r:id="rId3" imgW="2768400" imgH="228600" progId="Equation.3">
                  <p:embed/>
                </p:oleObj>
              </mc:Choice>
              <mc:Fallback>
                <p:oleObj name="公式" r:id="rId3" imgW="27684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8617" y="2935776"/>
                        <a:ext cx="6112212" cy="504825"/>
                      </a:xfrm>
                      <a:prstGeom prst="rect">
                        <a:avLst/>
                      </a:prstGeom>
                      <a:noFill/>
                      <a:extLst/>
                    </p:spPr>
                  </p:pic>
                </p:oleObj>
              </mc:Fallback>
            </mc:AlternateContent>
          </a:graphicData>
        </a:graphic>
      </p:graphicFrame>
      <p:graphicFrame>
        <p:nvGraphicFramePr>
          <p:cNvPr id="3075" name="Object 3"/>
          <p:cNvGraphicFramePr>
            <a:graphicFrameLocks noGrp="1" noChangeAspect="1"/>
          </p:cNvGraphicFramePr>
          <p:nvPr>
            <p:ph sz="quarter" idx="2"/>
            <p:extLst>
              <p:ext uri="{D42A27DB-BD31-4B8C-83A1-F6EECF244321}">
                <p14:modId xmlns:p14="http://schemas.microsoft.com/office/powerpoint/2010/main" val="2531295244"/>
              </p:ext>
            </p:extLst>
          </p:nvPr>
        </p:nvGraphicFramePr>
        <p:xfrm>
          <a:off x="1468617" y="3540614"/>
          <a:ext cx="2093117" cy="465137"/>
        </p:xfrm>
        <a:graphic>
          <a:graphicData uri="http://schemas.openxmlformats.org/presentationml/2006/ole">
            <mc:AlternateContent xmlns:mc="http://schemas.openxmlformats.org/markup-compatibility/2006">
              <mc:Choice xmlns:v="urn:schemas-microsoft-com:vml" Requires="v">
                <p:oleObj spid="_x0000_s139215" name="公式" r:id="rId5" imgW="1028520" imgH="228600" progId="Equation.3">
                  <p:embed/>
                </p:oleObj>
              </mc:Choice>
              <mc:Fallback>
                <p:oleObj name="公式" r:id="rId5" imgW="102852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8617" y="3540614"/>
                        <a:ext cx="2093117" cy="465137"/>
                      </a:xfrm>
                      <a:prstGeom prst="rect">
                        <a:avLst/>
                      </a:prstGeom>
                      <a:noFill/>
                      <a:extLst/>
                    </p:spPr>
                  </p:pic>
                </p:oleObj>
              </mc:Fallback>
            </mc:AlternateContent>
          </a:graphicData>
        </a:graphic>
      </p:graphicFrame>
      <p:graphicFrame>
        <p:nvGraphicFramePr>
          <p:cNvPr id="3076" name="Object 4"/>
          <p:cNvGraphicFramePr>
            <a:graphicFrameLocks noGrp="1" noChangeAspect="1"/>
          </p:cNvGraphicFramePr>
          <p:nvPr>
            <p:ph sz="quarter" idx="3"/>
            <p:extLst>
              <p:ext uri="{D42A27DB-BD31-4B8C-83A1-F6EECF244321}">
                <p14:modId xmlns:p14="http://schemas.microsoft.com/office/powerpoint/2010/main" val="2181875909"/>
              </p:ext>
            </p:extLst>
          </p:nvPr>
        </p:nvGraphicFramePr>
        <p:xfrm>
          <a:off x="1468617" y="4034448"/>
          <a:ext cx="5690569" cy="1409700"/>
        </p:xfrm>
        <a:graphic>
          <a:graphicData uri="http://schemas.openxmlformats.org/presentationml/2006/ole">
            <mc:AlternateContent xmlns:mc="http://schemas.openxmlformats.org/markup-compatibility/2006">
              <mc:Choice xmlns:v="urn:schemas-microsoft-com:vml" Requires="v">
                <p:oleObj spid="_x0000_s139216" name="公式" r:id="rId7" imgW="2717640" imgH="672840" progId="Equation.3">
                  <p:embed/>
                </p:oleObj>
              </mc:Choice>
              <mc:Fallback>
                <p:oleObj name="公式" r:id="rId7" imgW="2717640" imgH="6728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68617" y="4034448"/>
                        <a:ext cx="5690569" cy="1409700"/>
                      </a:xfrm>
                      <a:prstGeom prst="rect">
                        <a:avLst/>
                      </a:prstGeom>
                      <a:noFill/>
                      <a:extLst/>
                    </p:spPr>
                  </p:pic>
                </p:oleObj>
              </mc:Fallback>
            </mc:AlternateContent>
          </a:graphicData>
        </a:graphic>
      </p:graphicFrame>
      <p:pic>
        <p:nvPicPr>
          <p:cNvPr id="3079" name="Picture 4"/>
          <p:cNvPicPr>
            <a:picLocks noChangeAspect="1" noChangeArrowheads="1"/>
          </p:cNvPicPr>
          <p:nvPr/>
        </p:nvPicPr>
        <p:blipFill>
          <a:blip r:embed="rId9" cstate="print"/>
          <a:srcRect l="11250" t="53999" r="11250" b="25200"/>
          <a:stretch>
            <a:fillRect/>
          </a:stretch>
        </p:blipFill>
        <p:spPr bwMode="auto">
          <a:xfrm>
            <a:off x="246954" y="1247410"/>
            <a:ext cx="8439846" cy="1417637"/>
          </a:xfrm>
          <a:prstGeom prst="rect">
            <a:avLst/>
          </a:prstGeom>
          <a:noFill/>
          <a:ln w="9525" algn="ctr">
            <a:noFill/>
            <a:miter lim="800000"/>
            <a:headEnd/>
            <a:tailEnd type="none" w="med" len="lg"/>
          </a:ln>
        </p:spPr>
      </p:pic>
      <p:graphicFrame>
        <p:nvGraphicFramePr>
          <p:cNvPr id="3077" name="Object 5"/>
          <p:cNvGraphicFramePr>
            <a:graphicFrameLocks noGrp="1" noChangeAspect="1"/>
          </p:cNvGraphicFramePr>
          <p:nvPr>
            <p:ph sz="quarter" idx="4"/>
            <p:extLst>
              <p:ext uri="{D42A27DB-BD31-4B8C-83A1-F6EECF244321}">
                <p14:modId xmlns:p14="http://schemas.microsoft.com/office/powerpoint/2010/main" val="1250539859"/>
              </p:ext>
            </p:extLst>
          </p:nvPr>
        </p:nvGraphicFramePr>
        <p:xfrm>
          <a:off x="914400" y="5437676"/>
          <a:ext cx="7306162" cy="871853"/>
        </p:xfrm>
        <a:graphic>
          <a:graphicData uri="http://schemas.openxmlformats.org/presentationml/2006/ole">
            <mc:AlternateContent xmlns:mc="http://schemas.openxmlformats.org/markup-compatibility/2006">
              <mc:Choice xmlns:v="urn:schemas-microsoft-com:vml" Requires="v">
                <p:oleObj spid="_x0000_s139217" name="公式" r:id="rId10" imgW="3403440" imgH="406080" progId="Equation.3">
                  <p:embed/>
                </p:oleObj>
              </mc:Choice>
              <mc:Fallback>
                <p:oleObj name="公式" r:id="rId10" imgW="3403440" imgH="40608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14400" y="5437676"/>
                        <a:ext cx="7306162" cy="871853"/>
                      </a:xfrm>
                      <a:prstGeom prst="rect">
                        <a:avLst/>
                      </a:prstGeom>
                      <a:noFill/>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38680971-E181-49F7-8011-93B227E0B111}" type="slidenum">
              <a:rPr lang="zh-CN" altLang="en-US" smtClean="0"/>
              <a:pPr>
                <a:defRPr/>
              </a:pPr>
              <a:t>27</a:t>
            </a:fld>
            <a:endParaRPr lang="en-US" altLang="zh-CN"/>
          </a:p>
        </p:txBody>
      </p:sp>
    </p:spTree>
    <p:extLst>
      <p:ext uri="{BB962C8B-B14F-4D97-AF65-F5344CB8AC3E}">
        <p14:creationId xmlns:p14="http://schemas.microsoft.com/office/powerpoint/2010/main" val="39156609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2"/>
          <p:cNvSpPr>
            <a:spLocks noGrp="1" noChangeArrowheads="1"/>
          </p:cNvSpPr>
          <p:nvPr>
            <p:ph type="title"/>
          </p:nvPr>
        </p:nvSpPr>
        <p:spPr>
          <a:xfrm>
            <a:off x="1295400" y="131763"/>
            <a:ext cx="6705600" cy="1138237"/>
          </a:xfrm>
        </p:spPr>
        <p:txBody>
          <a:bodyPr/>
          <a:lstStyle/>
          <a:p>
            <a:r>
              <a:rPr lang="zh-CN" altLang="en-US" sz="4000" b="1" kern="1200" dirty="0">
                <a:solidFill>
                  <a:srgbClr val="381850"/>
                </a:solidFill>
                <a:latin typeface="微软雅黑" panose="020B0503020204020204" pitchFamily="34" charset="-122"/>
                <a:ea typeface="微软雅黑" panose="020B0503020204020204" pitchFamily="34" charset="-122"/>
              </a:rPr>
              <a:t>噪声系数级连公式</a:t>
            </a:r>
          </a:p>
        </p:txBody>
      </p:sp>
      <p:sp>
        <p:nvSpPr>
          <p:cNvPr id="4102" name="Rectangle 5"/>
          <p:cNvSpPr>
            <a:spLocks noChangeArrowheads="1"/>
          </p:cNvSpPr>
          <p:nvPr/>
        </p:nvSpPr>
        <p:spPr bwMode="auto">
          <a:xfrm>
            <a:off x="0" y="3143250"/>
            <a:ext cx="9144000" cy="0"/>
          </a:xfrm>
          <a:prstGeom prst="rect">
            <a:avLst/>
          </a:prstGeom>
          <a:noFill/>
          <a:ln w="9525" algn="ctr">
            <a:noFill/>
            <a:miter lim="800000"/>
            <a:headEnd/>
            <a:tailEnd type="none" w="med" len="lg"/>
          </a:ln>
        </p:spPr>
        <p:txBody>
          <a:bodyPr wrap="none" anchor="ctr">
            <a:spAutoFit/>
          </a:bodyPr>
          <a:lstStyle/>
          <a:p>
            <a:endParaRPr lang="zh-CN" altLang="en-US"/>
          </a:p>
        </p:txBody>
      </p:sp>
      <p:graphicFrame>
        <p:nvGraphicFramePr>
          <p:cNvPr id="4098" name="Object 4"/>
          <p:cNvGraphicFramePr>
            <a:graphicFrameLocks noChangeAspect="1"/>
          </p:cNvGraphicFramePr>
          <p:nvPr>
            <p:extLst>
              <p:ext uri="{D42A27DB-BD31-4B8C-83A1-F6EECF244321}">
                <p14:modId xmlns:p14="http://schemas.microsoft.com/office/powerpoint/2010/main" val="884711215"/>
              </p:ext>
            </p:extLst>
          </p:nvPr>
        </p:nvGraphicFramePr>
        <p:xfrm>
          <a:off x="140678" y="3247415"/>
          <a:ext cx="5267325" cy="1239837"/>
        </p:xfrm>
        <a:graphic>
          <a:graphicData uri="http://schemas.openxmlformats.org/presentationml/2006/ole">
            <mc:AlternateContent xmlns:mc="http://schemas.openxmlformats.org/markup-compatibility/2006">
              <mc:Choice xmlns:v="urn:schemas-microsoft-com:vml" Requires="v">
                <p:oleObj spid="_x0000_s139995" name="公式" r:id="rId3" imgW="2857320" imgH="672840" progId="Equation.3">
                  <p:embed/>
                </p:oleObj>
              </mc:Choice>
              <mc:Fallback>
                <p:oleObj name="公式" r:id="rId3" imgW="2857320" imgH="6728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678" y="3247415"/>
                        <a:ext cx="5267325" cy="1239837"/>
                      </a:xfrm>
                      <a:prstGeom prst="rect">
                        <a:avLst/>
                      </a:prstGeom>
                      <a:noFill/>
                      <a:extLst/>
                    </p:spPr>
                  </p:pic>
                </p:oleObj>
              </mc:Fallback>
            </mc:AlternateContent>
          </a:graphicData>
        </a:graphic>
      </p:graphicFrame>
      <p:graphicFrame>
        <p:nvGraphicFramePr>
          <p:cNvPr id="4099" name="Object 6"/>
          <p:cNvGraphicFramePr>
            <a:graphicFrameLocks noGrp="1" noChangeAspect="1"/>
          </p:cNvGraphicFramePr>
          <p:nvPr>
            <p:ph idx="1"/>
            <p:extLst>
              <p:ext uri="{D42A27DB-BD31-4B8C-83A1-F6EECF244321}">
                <p14:modId xmlns:p14="http://schemas.microsoft.com/office/powerpoint/2010/main" val="3804822976"/>
              </p:ext>
            </p:extLst>
          </p:nvPr>
        </p:nvGraphicFramePr>
        <p:xfrm>
          <a:off x="675924" y="1095191"/>
          <a:ext cx="8361714" cy="2027238"/>
        </p:xfrm>
        <a:graphic>
          <a:graphicData uri="http://schemas.openxmlformats.org/presentationml/2006/ole">
            <mc:AlternateContent xmlns:mc="http://schemas.openxmlformats.org/markup-compatibility/2006">
              <mc:Choice xmlns:v="urn:schemas-microsoft-com:vml" Requires="v">
                <p:oleObj spid="_x0000_s139996" name="Visio" r:id="rId5" imgW="9403080" imgH="2280285" progId="Visio.Drawing.11">
                  <p:embed/>
                </p:oleObj>
              </mc:Choice>
              <mc:Fallback>
                <p:oleObj name="Visio" r:id="rId5" imgW="9403080" imgH="2280285"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5924" y="1095191"/>
                        <a:ext cx="8361714" cy="2027238"/>
                      </a:xfrm>
                      <a:prstGeom prst="rect">
                        <a:avLst/>
                      </a:prstGeom>
                      <a:noFill/>
                      <a:extLst/>
                    </p:spPr>
                  </p:pic>
                </p:oleObj>
              </mc:Fallback>
            </mc:AlternateContent>
          </a:graphicData>
        </a:graphic>
      </p:graphicFrame>
      <p:sp>
        <p:nvSpPr>
          <p:cNvPr id="4103" name="Rectangle 9"/>
          <p:cNvSpPr>
            <a:spLocks noChangeArrowheads="1"/>
          </p:cNvSpPr>
          <p:nvPr/>
        </p:nvSpPr>
        <p:spPr bwMode="auto">
          <a:xfrm>
            <a:off x="0" y="3133725"/>
            <a:ext cx="9144000" cy="0"/>
          </a:xfrm>
          <a:prstGeom prst="rect">
            <a:avLst/>
          </a:prstGeom>
          <a:noFill/>
          <a:ln w="9525" algn="ctr">
            <a:noFill/>
            <a:miter lim="800000"/>
            <a:headEnd/>
            <a:tailEnd type="none" w="med" len="lg"/>
          </a:ln>
        </p:spPr>
        <p:txBody>
          <a:bodyPr wrap="none" anchor="ctr">
            <a:spAutoFit/>
          </a:bodyPr>
          <a:lstStyle/>
          <a:p>
            <a:endParaRPr lang="zh-CN" altLang="en-US"/>
          </a:p>
        </p:txBody>
      </p:sp>
      <p:graphicFrame>
        <p:nvGraphicFramePr>
          <p:cNvPr id="4100" name="Object 8"/>
          <p:cNvGraphicFramePr>
            <a:graphicFrameLocks noChangeAspect="1"/>
          </p:cNvGraphicFramePr>
          <p:nvPr>
            <p:extLst>
              <p:ext uri="{D42A27DB-BD31-4B8C-83A1-F6EECF244321}">
                <p14:modId xmlns:p14="http://schemas.microsoft.com/office/powerpoint/2010/main" val="1530851206"/>
              </p:ext>
            </p:extLst>
          </p:nvPr>
        </p:nvGraphicFramePr>
        <p:xfrm>
          <a:off x="152401" y="4800600"/>
          <a:ext cx="8836518" cy="1143000"/>
        </p:xfrm>
        <a:graphic>
          <a:graphicData uri="http://schemas.openxmlformats.org/presentationml/2006/ole">
            <mc:AlternateContent xmlns:mc="http://schemas.openxmlformats.org/markup-compatibility/2006">
              <mc:Choice xmlns:v="urn:schemas-microsoft-com:vml" Requires="v">
                <p:oleObj spid="_x0000_s139997" name="公式" r:id="rId7" imgW="5219640" imgH="672840" progId="Equation.3">
                  <p:embed/>
                </p:oleObj>
              </mc:Choice>
              <mc:Fallback>
                <p:oleObj name="公式" r:id="rId7" imgW="5219640" imgH="6728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1" y="4800600"/>
                        <a:ext cx="8836518" cy="1143000"/>
                      </a:xfrm>
                      <a:prstGeom prst="rect">
                        <a:avLst/>
                      </a:prstGeom>
                      <a:noFill/>
                      <a:extLst/>
                    </p:spPr>
                  </p:pic>
                </p:oleObj>
              </mc:Fallback>
            </mc:AlternateContent>
          </a:graphicData>
        </a:graphic>
      </p:graphicFrame>
      <p:sp>
        <p:nvSpPr>
          <p:cNvPr id="2" name="灯片编号占位符 1"/>
          <p:cNvSpPr>
            <a:spLocks noGrp="1"/>
          </p:cNvSpPr>
          <p:nvPr>
            <p:ph type="sldNum" sz="quarter" idx="12"/>
          </p:nvPr>
        </p:nvSpPr>
        <p:spPr/>
        <p:txBody>
          <a:bodyPr/>
          <a:lstStyle/>
          <a:p>
            <a:fld id="{BFEB24BD-BE86-410A-BF7A-1F4EAF97620B}" type="slidenum">
              <a:rPr lang="en-US" altLang="zh-CN" smtClean="0"/>
              <a:pPr/>
              <a:t>28</a:t>
            </a:fld>
            <a:endParaRPr lang="en-US" altLang="zh-CN"/>
          </a:p>
        </p:txBody>
      </p:sp>
    </p:spTree>
    <p:extLst>
      <p:ext uri="{BB962C8B-B14F-4D97-AF65-F5344CB8AC3E}">
        <p14:creationId xmlns:p14="http://schemas.microsoft.com/office/powerpoint/2010/main" val="22389130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6"/>
          <p:cNvSpPr>
            <a:spLocks noGrp="1"/>
          </p:cNvSpPr>
          <p:nvPr>
            <p:ph type="sldNum" sz="quarter" idx="12"/>
          </p:nvPr>
        </p:nvSpPr>
        <p:spPr>
          <a:xfrm>
            <a:off x="6553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C48F057-D786-4C94-9576-62CA7AF8D0E0}" type="slidenum">
              <a:rPr lang="en-US" altLang="zh-CN" b="1"/>
              <a:pPr eaLnBrk="1" hangingPunct="1"/>
              <a:t>29</a:t>
            </a:fld>
            <a:endParaRPr lang="en-US" altLang="zh-CN" b="1"/>
          </a:p>
        </p:txBody>
      </p:sp>
      <p:sp>
        <p:nvSpPr>
          <p:cNvPr id="3" name="Rectangle 2"/>
          <p:cNvSpPr txBox="1">
            <a:spLocks noChangeArrowheads="1"/>
          </p:cNvSpPr>
          <p:nvPr/>
        </p:nvSpPr>
        <p:spPr>
          <a:xfrm>
            <a:off x="457200" y="304800"/>
            <a:ext cx="7543800" cy="1112838"/>
          </a:xfrm>
          <a:prstGeom prst="rect">
            <a:avLst/>
          </a:prstGeom>
        </p:spPr>
        <p:txBody>
          <a:bodyPr/>
          <a:lstStyle/>
          <a:p>
            <a:pPr algn="ctr" eaLnBrk="0" hangingPunct="0">
              <a:defRPr/>
            </a:pPr>
            <a:r>
              <a:rPr lang="zh-CN" altLang="en-US" sz="4000" b="1" dirty="0">
                <a:solidFill>
                  <a:srgbClr val="381850"/>
                </a:solidFill>
                <a:latin typeface="微软雅黑" panose="020B0503020204020204" pitchFamily="34" charset="-122"/>
                <a:ea typeface="微软雅黑" panose="020B0503020204020204" pitchFamily="34" charset="-122"/>
                <a:cs typeface="+mj-cs"/>
              </a:rPr>
              <a:t>例题</a:t>
            </a:r>
          </a:p>
        </p:txBody>
      </p:sp>
      <p:sp>
        <p:nvSpPr>
          <p:cNvPr id="4" name="Rectangle 5"/>
          <p:cNvSpPr txBox="1">
            <a:spLocks noChangeArrowheads="1"/>
          </p:cNvSpPr>
          <p:nvPr/>
        </p:nvSpPr>
        <p:spPr>
          <a:xfrm>
            <a:off x="533400" y="2282526"/>
            <a:ext cx="8229600" cy="4118273"/>
          </a:xfrm>
          <a:prstGeom prst="rect">
            <a:avLst/>
          </a:prstGeom>
        </p:spPr>
        <p:txBody>
          <a:bodyPr/>
          <a:lstStyle/>
          <a:p>
            <a:pPr>
              <a:lnSpc>
                <a:spcPts val="3600"/>
              </a:lnSpc>
              <a:spcBef>
                <a:spcPct val="20000"/>
              </a:spcBef>
              <a:defRPr/>
            </a:pPr>
            <a:r>
              <a:rPr lang="zh-CN" altLang="en-US" sz="2600" b="1" kern="0" dirty="0" smtClean="0">
                <a:solidFill>
                  <a:srgbClr val="0000FF"/>
                </a:solidFill>
                <a:latin typeface="Times New Roman" panose="02020603050405020304" pitchFamily="18" charset="0"/>
                <a:ea typeface="+mn-ea"/>
                <a:cs typeface="Times New Roman" panose="02020603050405020304" pitchFamily="18" charset="0"/>
              </a:rPr>
              <a:t>例</a:t>
            </a:r>
            <a:r>
              <a:rPr lang="en-US" altLang="zh-CN" sz="2600" b="1" kern="0" dirty="0" smtClean="0">
                <a:solidFill>
                  <a:srgbClr val="0000FF"/>
                </a:solidFill>
                <a:latin typeface="Times New Roman" panose="02020603050405020304" pitchFamily="18" charset="0"/>
                <a:ea typeface="+mn-ea"/>
                <a:cs typeface="Times New Roman" panose="02020603050405020304" pitchFamily="18" charset="0"/>
              </a:rPr>
              <a:t>1</a:t>
            </a:r>
            <a:r>
              <a:rPr lang="zh-CN" altLang="en-US" sz="2600" b="1" kern="0" dirty="0" smtClean="0">
                <a:solidFill>
                  <a:srgbClr val="0000FF"/>
                </a:solidFill>
                <a:latin typeface="Times New Roman" panose="02020603050405020304" pitchFamily="18" charset="0"/>
                <a:ea typeface="+mn-ea"/>
                <a:cs typeface="Times New Roman" panose="02020603050405020304" pitchFamily="18" charset="0"/>
              </a:rPr>
              <a:t>：两</a:t>
            </a:r>
            <a:r>
              <a:rPr lang="zh-CN" altLang="en-US" sz="2600" b="1" kern="0" dirty="0">
                <a:solidFill>
                  <a:srgbClr val="0000FF"/>
                </a:solidFill>
                <a:latin typeface="Times New Roman" panose="02020603050405020304" pitchFamily="18" charset="0"/>
                <a:ea typeface="+mn-ea"/>
                <a:cs typeface="Times New Roman" panose="02020603050405020304" pitchFamily="18" charset="0"/>
              </a:rPr>
              <a:t>级噪声网络级联中，</a:t>
            </a:r>
            <a:r>
              <a:rPr lang="en-US" altLang="zh-CN" sz="2600" b="1" i="1" kern="0" dirty="0">
                <a:solidFill>
                  <a:srgbClr val="0000FF"/>
                </a:solidFill>
                <a:latin typeface="Times New Roman" panose="02020603050405020304" pitchFamily="18" charset="0"/>
                <a:ea typeface="+mn-ea"/>
                <a:cs typeface="Times New Roman" panose="02020603050405020304" pitchFamily="18" charset="0"/>
              </a:rPr>
              <a:t>N</a:t>
            </a:r>
            <a:r>
              <a:rPr lang="en-US" altLang="zh-CN" sz="2600" b="1" kern="0" baseline="-25000" dirty="0">
                <a:solidFill>
                  <a:srgbClr val="0000FF"/>
                </a:solidFill>
                <a:latin typeface="Times New Roman" panose="02020603050405020304" pitchFamily="18" charset="0"/>
                <a:ea typeface="+mn-ea"/>
                <a:cs typeface="Times New Roman" panose="02020603050405020304" pitchFamily="18" charset="0"/>
              </a:rPr>
              <a:t>F1</a:t>
            </a:r>
            <a:r>
              <a:rPr lang="en-US" altLang="zh-CN" sz="2600" b="1" kern="0" dirty="0">
                <a:solidFill>
                  <a:srgbClr val="0000FF"/>
                </a:solidFill>
                <a:latin typeface="Times New Roman" panose="02020603050405020304" pitchFamily="18" charset="0"/>
                <a:ea typeface="+mn-ea"/>
                <a:cs typeface="Times New Roman" panose="02020603050405020304" pitchFamily="18" charset="0"/>
              </a:rPr>
              <a:t> = 2dB, </a:t>
            </a:r>
            <a:r>
              <a:rPr lang="en-US" altLang="zh-CN" sz="2600" b="1" i="1" kern="0" dirty="0">
                <a:solidFill>
                  <a:srgbClr val="0000FF"/>
                </a:solidFill>
                <a:latin typeface="Times New Roman" panose="02020603050405020304" pitchFamily="18" charset="0"/>
                <a:ea typeface="+mn-ea"/>
                <a:cs typeface="Times New Roman" panose="02020603050405020304" pitchFamily="18" charset="0"/>
              </a:rPr>
              <a:t>G</a:t>
            </a:r>
            <a:r>
              <a:rPr lang="en-US" altLang="zh-CN" sz="2600" b="1" kern="0" baseline="-25000" dirty="0">
                <a:solidFill>
                  <a:srgbClr val="0000FF"/>
                </a:solidFill>
                <a:latin typeface="Times New Roman" panose="02020603050405020304" pitchFamily="18" charset="0"/>
                <a:ea typeface="+mn-ea"/>
                <a:cs typeface="Times New Roman" panose="02020603050405020304" pitchFamily="18" charset="0"/>
              </a:rPr>
              <a:t>1</a:t>
            </a:r>
            <a:r>
              <a:rPr lang="en-US" altLang="zh-CN" sz="2600" b="1" kern="0" dirty="0">
                <a:solidFill>
                  <a:srgbClr val="0000FF"/>
                </a:solidFill>
                <a:latin typeface="Times New Roman" panose="02020603050405020304" pitchFamily="18" charset="0"/>
                <a:ea typeface="+mn-ea"/>
                <a:cs typeface="Times New Roman" panose="02020603050405020304" pitchFamily="18" charset="0"/>
              </a:rPr>
              <a:t> = 12dB</a:t>
            </a:r>
            <a:r>
              <a:rPr lang="zh-CN" altLang="en-US" sz="2600" b="1" kern="0" dirty="0">
                <a:solidFill>
                  <a:srgbClr val="0000FF"/>
                </a:solidFill>
                <a:latin typeface="Times New Roman" panose="02020603050405020304" pitchFamily="18" charset="0"/>
                <a:ea typeface="+mn-ea"/>
                <a:cs typeface="Times New Roman" panose="02020603050405020304" pitchFamily="18" charset="0"/>
              </a:rPr>
              <a:t>；而</a:t>
            </a:r>
            <a:r>
              <a:rPr lang="en-US" altLang="zh-CN" sz="2600" b="1" i="1" kern="0" dirty="0">
                <a:solidFill>
                  <a:srgbClr val="0000FF"/>
                </a:solidFill>
                <a:latin typeface="Times New Roman" panose="02020603050405020304" pitchFamily="18" charset="0"/>
                <a:ea typeface="+mn-ea"/>
                <a:cs typeface="Times New Roman" panose="02020603050405020304" pitchFamily="18" charset="0"/>
              </a:rPr>
              <a:t>N</a:t>
            </a:r>
            <a:r>
              <a:rPr lang="en-US" altLang="zh-CN" sz="2600" b="1" kern="0" baseline="-25000" dirty="0">
                <a:solidFill>
                  <a:srgbClr val="0000FF"/>
                </a:solidFill>
                <a:latin typeface="Times New Roman" panose="02020603050405020304" pitchFamily="18" charset="0"/>
                <a:ea typeface="+mn-ea"/>
                <a:cs typeface="Times New Roman" panose="02020603050405020304" pitchFamily="18" charset="0"/>
              </a:rPr>
              <a:t>F2</a:t>
            </a:r>
            <a:r>
              <a:rPr lang="en-US" altLang="zh-CN" sz="2600" b="1" kern="0" dirty="0">
                <a:solidFill>
                  <a:srgbClr val="0000FF"/>
                </a:solidFill>
                <a:latin typeface="Times New Roman" panose="02020603050405020304" pitchFamily="18" charset="0"/>
                <a:ea typeface="+mn-ea"/>
                <a:cs typeface="Times New Roman" panose="02020603050405020304" pitchFamily="18" charset="0"/>
              </a:rPr>
              <a:t> = 6dB, </a:t>
            </a:r>
            <a:r>
              <a:rPr lang="en-US" altLang="zh-CN" sz="2600" b="1" i="1" kern="0" dirty="0">
                <a:solidFill>
                  <a:srgbClr val="0000FF"/>
                </a:solidFill>
                <a:latin typeface="Times New Roman" panose="02020603050405020304" pitchFamily="18" charset="0"/>
                <a:ea typeface="+mn-ea"/>
                <a:cs typeface="Times New Roman" panose="02020603050405020304" pitchFamily="18" charset="0"/>
              </a:rPr>
              <a:t>G</a:t>
            </a:r>
            <a:r>
              <a:rPr lang="en-US" altLang="zh-CN" sz="2600" b="1" kern="0" baseline="-25000" dirty="0">
                <a:solidFill>
                  <a:srgbClr val="0000FF"/>
                </a:solidFill>
                <a:latin typeface="Times New Roman" panose="02020603050405020304" pitchFamily="18" charset="0"/>
                <a:ea typeface="+mn-ea"/>
                <a:cs typeface="Times New Roman" panose="02020603050405020304" pitchFamily="18" charset="0"/>
              </a:rPr>
              <a:t>2</a:t>
            </a:r>
            <a:r>
              <a:rPr lang="en-US" altLang="zh-CN" sz="2600" b="1" kern="0" dirty="0">
                <a:solidFill>
                  <a:srgbClr val="0000FF"/>
                </a:solidFill>
                <a:latin typeface="Times New Roman" panose="02020603050405020304" pitchFamily="18" charset="0"/>
                <a:ea typeface="+mn-ea"/>
                <a:cs typeface="Times New Roman" panose="02020603050405020304" pitchFamily="18" charset="0"/>
              </a:rPr>
              <a:t>=10dB</a:t>
            </a:r>
            <a:r>
              <a:rPr lang="zh-CN" altLang="en-US" sz="2600" b="1" kern="0" dirty="0">
                <a:solidFill>
                  <a:srgbClr val="0000FF"/>
                </a:solidFill>
                <a:latin typeface="Times New Roman" panose="02020603050405020304" pitchFamily="18" charset="0"/>
                <a:ea typeface="+mn-ea"/>
                <a:cs typeface="Times New Roman" panose="02020603050405020304" pitchFamily="18" charset="0"/>
              </a:rPr>
              <a:t>，求总的噪声系数</a:t>
            </a:r>
            <a:r>
              <a:rPr lang="en-US" altLang="zh-CN" sz="2600" b="1" i="1" kern="0" dirty="0">
                <a:solidFill>
                  <a:srgbClr val="0000FF"/>
                </a:solidFill>
                <a:latin typeface="Times New Roman" panose="02020603050405020304" pitchFamily="18" charset="0"/>
                <a:ea typeface="+mn-ea"/>
                <a:cs typeface="Times New Roman" panose="02020603050405020304" pitchFamily="18" charset="0"/>
              </a:rPr>
              <a:t>N</a:t>
            </a:r>
            <a:r>
              <a:rPr lang="en-US" altLang="zh-CN" sz="2600" b="1" kern="0" baseline="-25000" dirty="0">
                <a:solidFill>
                  <a:srgbClr val="0000FF"/>
                </a:solidFill>
                <a:latin typeface="Times New Roman" panose="02020603050405020304" pitchFamily="18" charset="0"/>
                <a:ea typeface="+mn-ea"/>
                <a:cs typeface="Times New Roman" panose="02020603050405020304" pitchFamily="18" charset="0"/>
              </a:rPr>
              <a:t>F</a:t>
            </a:r>
            <a:r>
              <a:rPr lang="zh-CN" altLang="en-US" sz="2600" b="1" kern="0" dirty="0">
                <a:solidFill>
                  <a:srgbClr val="0000FF"/>
                </a:solidFill>
                <a:latin typeface="Times New Roman" panose="02020603050405020304" pitchFamily="18" charset="0"/>
                <a:ea typeface="+mn-ea"/>
                <a:cs typeface="Times New Roman" panose="02020603050405020304" pitchFamily="18" charset="0"/>
              </a:rPr>
              <a:t>。</a:t>
            </a:r>
          </a:p>
          <a:p>
            <a:pPr marL="342900" indent="-342900">
              <a:lnSpc>
                <a:spcPts val="3600"/>
              </a:lnSpc>
              <a:spcBef>
                <a:spcPct val="20000"/>
              </a:spcBef>
              <a:buFont typeface="Wingdings" pitchFamily="2" charset="2"/>
              <a:buNone/>
              <a:defRPr/>
            </a:pPr>
            <a:r>
              <a:rPr lang="zh-CN" altLang="en-US" sz="2600" b="1" kern="0" dirty="0">
                <a:latin typeface="Times New Roman" panose="02020603050405020304" pitchFamily="18" charset="0"/>
                <a:ea typeface="+mn-ea"/>
                <a:cs typeface="Times New Roman" panose="02020603050405020304" pitchFamily="18" charset="0"/>
              </a:rPr>
              <a:t>解：根据公式</a:t>
            </a:r>
            <a:r>
              <a:rPr lang="en-US" altLang="zh-CN" sz="2600" b="1" i="1" kern="0" dirty="0">
                <a:latin typeface="Times New Roman" panose="02020603050405020304" pitchFamily="18" charset="0"/>
                <a:ea typeface="+mn-ea"/>
                <a:cs typeface="Times New Roman" panose="02020603050405020304" pitchFamily="18" charset="0"/>
              </a:rPr>
              <a:t>N</a:t>
            </a:r>
            <a:r>
              <a:rPr lang="en-US" altLang="zh-CN" sz="2600" b="1" kern="0" baseline="-25000" dirty="0">
                <a:latin typeface="Times New Roman" panose="02020603050405020304" pitchFamily="18" charset="0"/>
                <a:ea typeface="+mn-ea"/>
                <a:cs typeface="Times New Roman" panose="02020603050405020304" pitchFamily="18" charset="0"/>
              </a:rPr>
              <a:t>F</a:t>
            </a:r>
            <a:r>
              <a:rPr lang="en-US" altLang="zh-CN" sz="2600" b="1" kern="0" dirty="0">
                <a:latin typeface="Times New Roman" panose="02020603050405020304" pitchFamily="18" charset="0"/>
                <a:ea typeface="+mn-ea"/>
                <a:cs typeface="Times New Roman" panose="02020603050405020304" pitchFamily="18" charset="0"/>
              </a:rPr>
              <a:t>=10lg</a:t>
            </a:r>
            <a:r>
              <a:rPr lang="en-US" altLang="zh-CN" sz="2600" b="1" i="1" kern="0" dirty="0">
                <a:latin typeface="Times New Roman" panose="02020603050405020304" pitchFamily="18" charset="0"/>
                <a:ea typeface="+mn-ea"/>
                <a:cs typeface="Times New Roman" panose="02020603050405020304" pitchFamily="18" charset="0"/>
              </a:rPr>
              <a:t>F</a:t>
            </a:r>
            <a:r>
              <a:rPr lang="zh-CN" altLang="en-US" sz="2600" b="1" kern="0" dirty="0">
                <a:latin typeface="Times New Roman" panose="02020603050405020304" pitchFamily="18" charset="0"/>
                <a:ea typeface="+mn-ea"/>
                <a:cs typeface="Times New Roman" panose="02020603050405020304" pitchFamily="18" charset="0"/>
              </a:rPr>
              <a:t>，将噪声系数转换为噪声因数。</a:t>
            </a:r>
          </a:p>
          <a:p>
            <a:pPr marL="342900" indent="-342900" algn="ctr">
              <a:lnSpc>
                <a:spcPts val="3600"/>
              </a:lnSpc>
              <a:spcBef>
                <a:spcPct val="20000"/>
              </a:spcBef>
              <a:buFont typeface="Wingdings" pitchFamily="2" charset="2"/>
              <a:buNone/>
              <a:defRPr/>
            </a:pPr>
            <a:r>
              <a:rPr lang="en-US" altLang="zh-CN" sz="2600" b="1" i="1" kern="0" dirty="0">
                <a:latin typeface="Times New Roman" panose="02020603050405020304" pitchFamily="18" charset="0"/>
                <a:ea typeface="+mn-ea"/>
                <a:cs typeface="Times New Roman" panose="02020603050405020304" pitchFamily="18" charset="0"/>
              </a:rPr>
              <a:t>F</a:t>
            </a:r>
            <a:r>
              <a:rPr lang="en-US" altLang="zh-CN" sz="2600" b="1" kern="0" baseline="-25000" dirty="0">
                <a:latin typeface="Times New Roman" panose="02020603050405020304" pitchFamily="18" charset="0"/>
                <a:ea typeface="+mn-ea"/>
                <a:cs typeface="Times New Roman" panose="02020603050405020304" pitchFamily="18" charset="0"/>
              </a:rPr>
              <a:t>1</a:t>
            </a:r>
            <a:r>
              <a:rPr lang="en-US" altLang="zh-CN" sz="2600" b="1" kern="0" dirty="0">
                <a:latin typeface="Times New Roman" panose="02020603050405020304" pitchFamily="18" charset="0"/>
                <a:ea typeface="+mn-ea"/>
                <a:cs typeface="Times New Roman" panose="02020603050405020304" pitchFamily="18" charset="0"/>
              </a:rPr>
              <a:t>=1.59</a:t>
            </a:r>
            <a:r>
              <a:rPr lang="zh-CN" altLang="en-US" sz="2600" b="1" kern="0" dirty="0">
                <a:latin typeface="Times New Roman" panose="02020603050405020304" pitchFamily="18" charset="0"/>
                <a:ea typeface="+mn-ea"/>
                <a:cs typeface="Times New Roman" panose="02020603050405020304" pitchFamily="18" charset="0"/>
              </a:rPr>
              <a:t>，</a:t>
            </a:r>
            <a:r>
              <a:rPr lang="en-US" altLang="zh-CN" sz="2600" b="1" i="1" kern="0" dirty="0">
                <a:latin typeface="Times New Roman" panose="02020603050405020304" pitchFamily="18" charset="0"/>
                <a:ea typeface="+mn-ea"/>
                <a:cs typeface="Times New Roman" panose="02020603050405020304" pitchFamily="18" charset="0"/>
              </a:rPr>
              <a:t>F</a:t>
            </a:r>
            <a:r>
              <a:rPr lang="en-US" altLang="zh-CN" sz="2600" b="1" kern="0" baseline="-25000" dirty="0">
                <a:latin typeface="Times New Roman" panose="02020603050405020304" pitchFamily="18" charset="0"/>
                <a:ea typeface="+mn-ea"/>
                <a:cs typeface="Times New Roman" panose="02020603050405020304" pitchFamily="18" charset="0"/>
              </a:rPr>
              <a:t>2</a:t>
            </a:r>
            <a:r>
              <a:rPr lang="en-US" altLang="zh-CN" sz="2600" b="1" kern="0" dirty="0">
                <a:latin typeface="Times New Roman" panose="02020603050405020304" pitchFamily="18" charset="0"/>
                <a:ea typeface="+mn-ea"/>
                <a:cs typeface="Times New Roman" panose="02020603050405020304" pitchFamily="18" charset="0"/>
              </a:rPr>
              <a:t>=4</a:t>
            </a:r>
            <a:r>
              <a:rPr lang="zh-CN" altLang="en-US" sz="2600" b="1" kern="0" dirty="0">
                <a:latin typeface="Times New Roman" panose="02020603050405020304" pitchFamily="18" charset="0"/>
                <a:ea typeface="+mn-ea"/>
                <a:cs typeface="Times New Roman" panose="02020603050405020304" pitchFamily="18" charset="0"/>
              </a:rPr>
              <a:t>，</a:t>
            </a:r>
            <a:r>
              <a:rPr lang="en-US" altLang="zh-CN" sz="2600" b="1" i="1" kern="0" dirty="0">
                <a:latin typeface="Times New Roman" panose="02020603050405020304" pitchFamily="18" charset="0"/>
                <a:ea typeface="+mn-ea"/>
                <a:cs typeface="Times New Roman" panose="02020603050405020304" pitchFamily="18" charset="0"/>
              </a:rPr>
              <a:t>G</a:t>
            </a:r>
            <a:r>
              <a:rPr lang="en-US" altLang="zh-CN" sz="2600" b="1" kern="0" baseline="-25000" dirty="0">
                <a:latin typeface="Times New Roman" panose="02020603050405020304" pitchFamily="18" charset="0"/>
                <a:ea typeface="+mn-ea"/>
                <a:cs typeface="Times New Roman" panose="02020603050405020304" pitchFamily="18" charset="0"/>
              </a:rPr>
              <a:t>1</a:t>
            </a:r>
            <a:r>
              <a:rPr lang="en-US" altLang="zh-CN" sz="2600" b="1" kern="0" dirty="0">
                <a:latin typeface="Times New Roman" panose="02020603050405020304" pitchFamily="18" charset="0"/>
                <a:ea typeface="+mn-ea"/>
                <a:cs typeface="Times New Roman" panose="02020603050405020304" pitchFamily="18" charset="0"/>
              </a:rPr>
              <a:t>=15</a:t>
            </a:r>
            <a:r>
              <a:rPr lang="zh-CN" altLang="en-US" sz="2600" b="1" kern="0" dirty="0">
                <a:latin typeface="Times New Roman" panose="02020603050405020304" pitchFamily="18" charset="0"/>
                <a:ea typeface="+mn-ea"/>
                <a:cs typeface="Times New Roman" panose="02020603050405020304" pitchFamily="18" charset="0"/>
              </a:rPr>
              <a:t>，</a:t>
            </a:r>
            <a:r>
              <a:rPr lang="en-US" altLang="zh-CN" sz="2600" b="1" kern="0" dirty="0">
                <a:latin typeface="Times New Roman" panose="02020603050405020304" pitchFamily="18" charset="0"/>
                <a:ea typeface="+mn-ea"/>
                <a:cs typeface="Times New Roman" panose="02020603050405020304" pitchFamily="18" charset="0"/>
              </a:rPr>
              <a:t>G</a:t>
            </a:r>
            <a:r>
              <a:rPr lang="en-US" altLang="zh-CN" sz="2600" b="1" kern="0" baseline="-25000" dirty="0">
                <a:latin typeface="Times New Roman" panose="02020603050405020304" pitchFamily="18" charset="0"/>
                <a:ea typeface="+mn-ea"/>
                <a:cs typeface="Times New Roman" panose="02020603050405020304" pitchFamily="18" charset="0"/>
              </a:rPr>
              <a:t>2</a:t>
            </a:r>
            <a:r>
              <a:rPr lang="en-US" altLang="zh-CN" sz="2600" b="1" kern="0" dirty="0">
                <a:latin typeface="Times New Roman" panose="02020603050405020304" pitchFamily="18" charset="0"/>
                <a:ea typeface="+mn-ea"/>
                <a:cs typeface="Times New Roman" panose="02020603050405020304" pitchFamily="18" charset="0"/>
              </a:rPr>
              <a:t>=10</a:t>
            </a:r>
          </a:p>
          <a:p>
            <a:pPr marL="342900" indent="-342900">
              <a:lnSpc>
                <a:spcPts val="3600"/>
              </a:lnSpc>
              <a:spcBef>
                <a:spcPct val="20000"/>
              </a:spcBef>
              <a:buFont typeface="Wingdings" pitchFamily="2" charset="2"/>
              <a:buNone/>
              <a:defRPr/>
            </a:pPr>
            <a:r>
              <a:rPr lang="zh-CN" altLang="en-US" sz="2600" b="1" kern="0" dirty="0">
                <a:latin typeface="Times New Roman" panose="02020603050405020304" pitchFamily="18" charset="0"/>
                <a:ea typeface="+mn-ea"/>
                <a:cs typeface="Times New Roman" panose="02020603050405020304" pitchFamily="18" charset="0"/>
              </a:rPr>
              <a:t>根据级联系统的噪声公式可得：</a:t>
            </a:r>
          </a:p>
          <a:p>
            <a:pPr marL="342900" indent="-342900" algn="ctr">
              <a:lnSpc>
                <a:spcPts val="3600"/>
              </a:lnSpc>
              <a:spcBef>
                <a:spcPct val="20000"/>
              </a:spcBef>
              <a:buFont typeface="Wingdings" pitchFamily="2" charset="2"/>
              <a:buNone/>
              <a:defRPr/>
            </a:pPr>
            <a:r>
              <a:rPr lang="en-US" altLang="zh-CN" sz="2600" b="1" i="1" kern="0" dirty="0">
                <a:latin typeface="Times New Roman" panose="02020603050405020304" pitchFamily="18" charset="0"/>
                <a:ea typeface="+mn-ea"/>
                <a:cs typeface="Times New Roman" panose="02020603050405020304" pitchFamily="18" charset="0"/>
              </a:rPr>
              <a:t>F</a:t>
            </a:r>
            <a:r>
              <a:rPr lang="en-US" altLang="zh-CN" sz="2600" b="1" kern="0" dirty="0">
                <a:latin typeface="Times New Roman" panose="02020603050405020304" pitchFamily="18" charset="0"/>
                <a:ea typeface="+mn-ea"/>
                <a:cs typeface="Times New Roman" panose="02020603050405020304" pitchFamily="18" charset="0"/>
              </a:rPr>
              <a:t>=</a:t>
            </a:r>
            <a:r>
              <a:rPr lang="en-US" altLang="zh-CN" sz="2600" b="1" i="1" kern="0" dirty="0">
                <a:latin typeface="Times New Roman" panose="02020603050405020304" pitchFamily="18" charset="0"/>
                <a:ea typeface="+mn-ea"/>
                <a:cs typeface="Times New Roman" panose="02020603050405020304" pitchFamily="18" charset="0"/>
              </a:rPr>
              <a:t>F</a:t>
            </a:r>
            <a:r>
              <a:rPr lang="en-US" altLang="zh-CN" sz="2600" b="1" kern="0" baseline="-25000" dirty="0">
                <a:latin typeface="Times New Roman" panose="02020603050405020304" pitchFamily="18" charset="0"/>
                <a:ea typeface="+mn-ea"/>
                <a:cs typeface="Times New Roman" panose="02020603050405020304" pitchFamily="18" charset="0"/>
              </a:rPr>
              <a:t>1</a:t>
            </a:r>
            <a:r>
              <a:rPr lang="en-US" altLang="zh-CN" sz="2600" b="1" kern="0" dirty="0">
                <a:latin typeface="Times New Roman" panose="02020603050405020304" pitchFamily="18" charset="0"/>
                <a:ea typeface="+mn-ea"/>
                <a:cs typeface="Times New Roman" panose="02020603050405020304" pitchFamily="18" charset="0"/>
              </a:rPr>
              <a:t>+(</a:t>
            </a:r>
            <a:r>
              <a:rPr lang="en-US" altLang="zh-CN" sz="2600" b="1" i="1" kern="0" dirty="0">
                <a:latin typeface="Times New Roman" panose="02020603050405020304" pitchFamily="18" charset="0"/>
                <a:ea typeface="+mn-ea"/>
                <a:cs typeface="Times New Roman" panose="02020603050405020304" pitchFamily="18" charset="0"/>
              </a:rPr>
              <a:t>F</a:t>
            </a:r>
            <a:r>
              <a:rPr lang="en-US" altLang="zh-CN" sz="2600" b="1" kern="0" baseline="-25000" dirty="0">
                <a:latin typeface="Times New Roman" panose="02020603050405020304" pitchFamily="18" charset="0"/>
                <a:ea typeface="+mn-ea"/>
                <a:cs typeface="Times New Roman" panose="02020603050405020304" pitchFamily="18" charset="0"/>
              </a:rPr>
              <a:t>2</a:t>
            </a:r>
            <a:r>
              <a:rPr lang="en-US" altLang="zh-CN" sz="2600" b="1" kern="0" dirty="0">
                <a:latin typeface="Times New Roman" panose="02020603050405020304" pitchFamily="18" charset="0"/>
                <a:ea typeface="+mn-ea"/>
                <a:cs typeface="Times New Roman" panose="02020603050405020304" pitchFamily="18" charset="0"/>
              </a:rPr>
              <a:t>-1)/</a:t>
            </a:r>
            <a:r>
              <a:rPr lang="en-US" altLang="zh-CN" sz="2600" b="1" i="1" kern="0" dirty="0">
                <a:latin typeface="Times New Roman" panose="02020603050405020304" pitchFamily="18" charset="0"/>
                <a:ea typeface="+mn-ea"/>
                <a:cs typeface="Times New Roman" panose="02020603050405020304" pitchFamily="18" charset="0"/>
              </a:rPr>
              <a:t>G</a:t>
            </a:r>
            <a:r>
              <a:rPr lang="en-US" altLang="zh-CN" sz="2600" b="1" kern="0" baseline="-25000" dirty="0">
                <a:latin typeface="Times New Roman" panose="02020603050405020304" pitchFamily="18" charset="0"/>
                <a:ea typeface="+mn-ea"/>
                <a:cs typeface="Times New Roman" panose="02020603050405020304" pitchFamily="18" charset="0"/>
              </a:rPr>
              <a:t>1</a:t>
            </a:r>
            <a:r>
              <a:rPr lang="en-US" altLang="zh-CN" sz="2600" b="1" kern="0" dirty="0">
                <a:latin typeface="Times New Roman" panose="02020603050405020304" pitchFamily="18" charset="0"/>
                <a:ea typeface="+mn-ea"/>
                <a:cs typeface="Times New Roman" panose="02020603050405020304" pitchFamily="18" charset="0"/>
              </a:rPr>
              <a:t>=1.779</a:t>
            </a:r>
          </a:p>
          <a:p>
            <a:pPr marL="342900" indent="-342900" algn="ctr">
              <a:lnSpc>
                <a:spcPts val="3600"/>
              </a:lnSpc>
              <a:spcBef>
                <a:spcPct val="20000"/>
              </a:spcBef>
              <a:buFont typeface="Wingdings" pitchFamily="2" charset="2"/>
              <a:buNone/>
              <a:defRPr/>
            </a:pPr>
            <a:r>
              <a:rPr lang="en-US" altLang="zh-CN" sz="2600" b="1" i="1" kern="0" dirty="0">
                <a:latin typeface="Times New Roman" panose="02020603050405020304" pitchFamily="18" charset="0"/>
                <a:ea typeface="+mn-ea"/>
                <a:cs typeface="Times New Roman" panose="02020603050405020304" pitchFamily="18" charset="0"/>
              </a:rPr>
              <a:t>N</a:t>
            </a:r>
            <a:r>
              <a:rPr lang="en-US" altLang="zh-CN" sz="2600" b="1" kern="0" baseline="-25000" dirty="0">
                <a:latin typeface="Times New Roman" panose="02020603050405020304" pitchFamily="18" charset="0"/>
                <a:ea typeface="+mn-ea"/>
                <a:cs typeface="Times New Roman" panose="02020603050405020304" pitchFamily="18" charset="0"/>
              </a:rPr>
              <a:t>F</a:t>
            </a:r>
            <a:r>
              <a:rPr lang="en-US" altLang="zh-CN" sz="2600" b="1" kern="0" dirty="0">
                <a:latin typeface="Times New Roman" panose="02020603050405020304" pitchFamily="18" charset="0"/>
                <a:ea typeface="+mn-ea"/>
                <a:cs typeface="Times New Roman" panose="02020603050405020304" pitchFamily="18" charset="0"/>
              </a:rPr>
              <a:t>=10lg</a:t>
            </a:r>
            <a:r>
              <a:rPr lang="en-US" altLang="zh-CN" sz="2600" b="1" i="1" kern="0" dirty="0">
                <a:latin typeface="Times New Roman" panose="02020603050405020304" pitchFamily="18" charset="0"/>
                <a:ea typeface="+mn-ea"/>
                <a:cs typeface="Times New Roman" panose="02020603050405020304" pitchFamily="18" charset="0"/>
              </a:rPr>
              <a:t>F</a:t>
            </a:r>
            <a:r>
              <a:rPr lang="en-US" altLang="zh-CN" sz="2600" b="1" kern="0" dirty="0">
                <a:latin typeface="Times New Roman" panose="02020603050405020304" pitchFamily="18" charset="0"/>
                <a:ea typeface="+mn-ea"/>
                <a:cs typeface="Times New Roman" panose="02020603050405020304" pitchFamily="18" charset="0"/>
              </a:rPr>
              <a:t>=2.5(dB)</a:t>
            </a:r>
          </a:p>
        </p:txBody>
      </p:sp>
      <p:pic>
        <p:nvPicPr>
          <p:cNvPr id="29701"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111250"/>
            <a:ext cx="460057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876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2400"/>
            <a:ext cx="2057400" cy="868362"/>
          </a:xfrm>
        </p:spPr>
        <p:txBody>
          <a:bodyPr/>
          <a:lstStyle/>
          <a:p>
            <a:pPr eaLnBrk="1" hangingPunct="1"/>
            <a:r>
              <a:rPr lang="zh-CN" altLang="en-US" sz="4000" b="1" kern="1200" dirty="0">
                <a:solidFill>
                  <a:srgbClr val="381850"/>
                </a:solidFill>
                <a:latin typeface="微软雅黑" panose="020B0503020204020204" pitchFamily="34" charset="-122"/>
                <a:ea typeface="微软雅黑" panose="020B0503020204020204" pitchFamily="34" charset="-122"/>
              </a:rPr>
              <a:t>电阻</a:t>
            </a:r>
          </a:p>
        </p:txBody>
      </p:sp>
      <p:pic>
        <p:nvPicPr>
          <p:cNvPr id="158722" name="Picture 2" descr="“电阻”的图片搜索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163" y="3456598"/>
            <a:ext cx="3127664" cy="3276600"/>
          </a:xfrm>
          <a:prstGeom prst="rect">
            <a:avLst/>
          </a:prstGeom>
          <a:noFill/>
          <a:extLst>
            <a:ext uri="{909E8E84-426E-40DD-AFC4-6F175D3DCCD1}">
              <a14:hiddenFill xmlns:a14="http://schemas.microsoft.com/office/drawing/2010/main">
                <a:solidFill>
                  <a:srgbClr val="FFFFFF"/>
                </a:solidFill>
              </a14:hiddenFill>
            </a:ext>
          </a:extLst>
        </p:spPr>
      </p:pic>
      <p:pic>
        <p:nvPicPr>
          <p:cNvPr id="158724" name="Picture 4" descr="“电阻”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371600"/>
            <a:ext cx="2949191" cy="2064434"/>
          </a:xfrm>
          <a:prstGeom prst="rect">
            <a:avLst/>
          </a:prstGeom>
          <a:noFill/>
          <a:extLst>
            <a:ext uri="{909E8E84-426E-40DD-AFC4-6F175D3DCCD1}">
              <a14:hiddenFill xmlns:a14="http://schemas.microsoft.com/office/drawing/2010/main">
                <a:solidFill>
                  <a:srgbClr val="FFFFFF"/>
                </a:solidFill>
              </a14:hiddenFill>
            </a:ext>
          </a:extLst>
        </p:spPr>
      </p:pic>
      <p:pic>
        <p:nvPicPr>
          <p:cNvPr id="158726" name="Picture 6" descr="“电阻”的图片搜索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245081"/>
            <a:ext cx="2862200" cy="2008562"/>
          </a:xfrm>
          <a:prstGeom prst="rect">
            <a:avLst/>
          </a:prstGeom>
          <a:noFill/>
          <a:extLst>
            <a:ext uri="{909E8E84-426E-40DD-AFC4-6F175D3DCCD1}">
              <a14:hiddenFill xmlns:a14="http://schemas.microsoft.com/office/drawing/2010/main">
                <a:solidFill>
                  <a:srgbClr val="FFFFFF"/>
                </a:solidFill>
              </a14:hiddenFill>
            </a:ext>
          </a:extLst>
        </p:spPr>
      </p:pic>
      <p:pic>
        <p:nvPicPr>
          <p:cNvPr id="158728" name="Picture 8" descr="“电阻版图”的图片搜索结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2286000"/>
            <a:ext cx="3228975" cy="4389591"/>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fld id="{BFEB24BD-BE86-410A-BF7A-1F4EAF97620B}" type="slidenum">
              <a:rPr lang="en-US" altLang="zh-CN" smtClean="0"/>
              <a:pPr/>
              <a:t>3</a:t>
            </a:fld>
            <a:endParaRPr lang="en-US" altLang="zh-CN"/>
          </a:p>
        </p:txBody>
      </p:sp>
      <p:sp>
        <p:nvSpPr>
          <p:cNvPr id="4" name="文本框 3"/>
          <p:cNvSpPr txBox="1"/>
          <p:nvPr/>
        </p:nvSpPr>
        <p:spPr>
          <a:xfrm>
            <a:off x="351692" y="944562"/>
            <a:ext cx="2315307" cy="461665"/>
          </a:xfrm>
          <a:prstGeom prst="rect">
            <a:avLst/>
          </a:prstGeom>
          <a:noFill/>
        </p:spPr>
        <p:txBody>
          <a:bodyPr wrap="square" rtlCol="0">
            <a:spAutoFit/>
          </a:bodyPr>
          <a:lstStyle/>
          <a:p>
            <a:r>
              <a:rPr lang="zh-CN" altLang="en-US" sz="2400" b="1" dirty="0" smtClean="0">
                <a:latin typeface="Times New Roman" panose="02020603050405020304" pitchFamily="18" charset="0"/>
                <a:cs typeface="Times New Roman" panose="02020603050405020304" pitchFamily="18" charset="0"/>
              </a:rPr>
              <a:t>单位：</a:t>
            </a:r>
            <a:r>
              <a:rPr lang="zh-CN" altLang="en-US" sz="2400" b="1" dirty="0" smtClean="0">
                <a:solidFill>
                  <a:srgbClr val="0000FF"/>
                </a:solidFill>
                <a:latin typeface="Times New Roman" panose="02020603050405020304" pitchFamily="18" charset="0"/>
                <a:cs typeface="Times New Roman" panose="02020603050405020304" pitchFamily="18" charset="0"/>
              </a:rPr>
              <a:t>欧姆</a:t>
            </a:r>
            <a:r>
              <a:rPr lang="zh-CN" altLang="en-US" sz="2400" b="1" dirty="0" smtClean="0">
                <a:latin typeface="Times New Roman" panose="02020603050405020304" pitchFamily="18" charset="0"/>
                <a:cs typeface="Times New Roman" panose="02020603050405020304" pitchFamily="18" charset="0"/>
              </a:rPr>
              <a:t>（</a:t>
            </a:r>
            <a:r>
              <a:rPr lang="el-GR" altLang="zh-CN" sz="2400" b="1" dirty="0">
                <a:solidFill>
                  <a:srgbClr val="FF0000"/>
                </a:solidFill>
                <a:latin typeface="Times New Roman" panose="02020603050405020304" pitchFamily="18" charset="0"/>
                <a:cs typeface="Times New Roman" panose="02020603050405020304" pitchFamily="18" charset="0"/>
              </a:rPr>
              <a:t>Ω</a:t>
            </a:r>
            <a:r>
              <a:rPr lang="zh-CN" altLang="en-US" sz="2400" b="1" dirty="0" smtClean="0"/>
              <a:t>）</a:t>
            </a:r>
            <a:endParaRPr lang="zh-CN" altLang="en-US" sz="2400" b="1" dirty="0"/>
          </a:p>
        </p:txBody>
      </p:sp>
    </p:spTree>
    <p:extLst>
      <p:ext uri="{BB962C8B-B14F-4D97-AF65-F5344CB8AC3E}">
        <p14:creationId xmlns:p14="http://schemas.microsoft.com/office/powerpoint/2010/main" val="1285300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6"/>
          <p:cNvSpPr>
            <a:spLocks noGrp="1"/>
          </p:cNvSpPr>
          <p:nvPr>
            <p:ph type="sldNum" sz="quarter" idx="12"/>
          </p:nvPr>
        </p:nvSpPr>
        <p:spPr>
          <a:xfrm>
            <a:off x="6553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81DBC3-C882-40BC-A0E1-E845504B838C}" type="slidenum">
              <a:rPr lang="en-US" altLang="zh-CN" b="1"/>
              <a:pPr eaLnBrk="1" hangingPunct="1"/>
              <a:t>30</a:t>
            </a:fld>
            <a:endParaRPr lang="en-US" altLang="zh-CN" b="1"/>
          </a:p>
        </p:txBody>
      </p:sp>
      <p:sp>
        <p:nvSpPr>
          <p:cNvPr id="3" name="Rectangle 2"/>
          <p:cNvSpPr txBox="1">
            <a:spLocks noChangeArrowheads="1"/>
          </p:cNvSpPr>
          <p:nvPr/>
        </p:nvSpPr>
        <p:spPr>
          <a:xfrm>
            <a:off x="457200" y="122238"/>
            <a:ext cx="7543800" cy="1295400"/>
          </a:xfrm>
          <a:prstGeom prst="rect">
            <a:avLst/>
          </a:prstGeom>
        </p:spPr>
        <p:txBody>
          <a:bodyPr/>
          <a:lstStyle/>
          <a:p>
            <a:pPr algn="ctr" eaLnBrk="0" hangingPunct="0">
              <a:defRPr/>
            </a:pPr>
            <a:r>
              <a:rPr lang="zh-CN" altLang="en-US" sz="4000" b="1" dirty="0">
                <a:solidFill>
                  <a:srgbClr val="381850"/>
                </a:solidFill>
                <a:latin typeface="微软雅黑" panose="020B0503020204020204" pitchFamily="34" charset="-122"/>
                <a:ea typeface="微软雅黑" panose="020B0503020204020204" pitchFamily="34" charset="-122"/>
                <a:cs typeface="+mj-cs"/>
              </a:rPr>
              <a:t>例题</a:t>
            </a:r>
          </a:p>
        </p:txBody>
      </p:sp>
      <p:sp>
        <p:nvSpPr>
          <p:cNvPr id="4" name="Rectangle 5"/>
          <p:cNvSpPr txBox="1">
            <a:spLocks noChangeArrowheads="1"/>
          </p:cNvSpPr>
          <p:nvPr/>
        </p:nvSpPr>
        <p:spPr>
          <a:xfrm>
            <a:off x="451338" y="2532185"/>
            <a:ext cx="8387862" cy="3962400"/>
          </a:xfrm>
          <a:prstGeom prst="rect">
            <a:avLst/>
          </a:prstGeom>
        </p:spPr>
        <p:txBody>
          <a:bodyPr/>
          <a:lstStyle/>
          <a:p>
            <a:pPr marL="342900" indent="-342900">
              <a:lnSpc>
                <a:spcPts val="4000"/>
              </a:lnSpc>
              <a:spcBef>
                <a:spcPct val="20000"/>
              </a:spcBef>
              <a:buFontTx/>
              <a:buChar char="•"/>
              <a:defRPr/>
            </a:pPr>
            <a:r>
              <a:rPr lang="zh-CN" altLang="en-US" sz="2400" b="1" kern="0" dirty="0" smtClean="0">
                <a:solidFill>
                  <a:srgbClr val="0000FF"/>
                </a:solidFill>
                <a:latin typeface="Times New Roman" panose="02020603050405020304" pitchFamily="18" charset="0"/>
                <a:ea typeface="+mn-ea"/>
                <a:cs typeface="Times New Roman" panose="02020603050405020304" pitchFamily="18" charset="0"/>
              </a:rPr>
              <a:t>例</a:t>
            </a:r>
            <a:r>
              <a:rPr lang="en-US" altLang="zh-CN" sz="2400" b="1" kern="0" dirty="0" smtClean="0">
                <a:solidFill>
                  <a:srgbClr val="0000FF"/>
                </a:solidFill>
                <a:latin typeface="Times New Roman" panose="02020603050405020304" pitchFamily="18" charset="0"/>
                <a:ea typeface="+mn-ea"/>
                <a:cs typeface="Times New Roman" panose="02020603050405020304" pitchFamily="18" charset="0"/>
              </a:rPr>
              <a:t>2 </a:t>
            </a:r>
            <a:r>
              <a:rPr lang="zh-CN" altLang="en-US" sz="2400" b="1" kern="0" dirty="0">
                <a:solidFill>
                  <a:srgbClr val="0000FF"/>
                </a:solidFill>
                <a:latin typeface="Times New Roman" panose="02020603050405020304" pitchFamily="18" charset="0"/>
                <a:ea typeface="+mn-ea"/>
                <a:cs typeface="Times New Roman" panose="02020603050405020304" pitchFamily="18" charset="0"/>
              </a:rPr>
              <a:t>某接收机高放功率增益</a:t>
            </a:r>
            <a:r>
              <a:rPr lang="en-US" altLang="zh-CN" sz="2400" b="1" i="1" kern="0" dirty="0">
                <a:solidFill>
                  <a:srgbClr val="0000FF"/>
                </a:solidFill>
                <a:latin typeface="Times New Roman" panose="02020603050405020304" pitchFamily="18" charset="0"/>
                <a:ea typeface="+mn-ea"/>
                <a:cs typeface="Times New Roman" panose="02020603050405020304" pitchFamily="18" charset="0"/>
              </a:rPr>
              <a:t>G</a:t>
            </a:r>
            <a:r>
              <a:rPr lang="en-US" altLang="zh-CN" sz="2400" b="1" kern="0" baseline="-25000" dirty="0">
                <a:solidFill>
                  <a:srgbClr val="0000FF"/>
                </a:solidFill>
                <a:latin typeface="Times New Roman" panose="02020603050405020304" pitchFamily="18" charset="0"/>
                <a:ea typeface="+mn-ea"/>
                <a:cs typeface="Times New Roman" panose="02020603050405020304" pitchFamily="18" charset="0"/>
              </a:rPr>
              <a:t>1</a:t>
            </a:r>
            <a:r>
              <a:rPr lang="en-US" altLang="zh-CN" sz="2400" b="1" kern="0" dirty="0">
                <a:solidFill>
                  <a:srgbClr val="0000FF"/>
                </a:solidFill>
                <a:latin typeface="Times New Roman" panose="02020603050405020304" pitchFamily="18" charset="0"/>
                <a:ea typeface="+mn-ea"/>
                <a:cs typeface="Times New Roman" panose="02020603050405020304" pitchFamily="18" charset="0"/>
              </a:rPr>
              <a:t>=17dB</a:t>
            </a:r>
            <a:r>
              <a:rPr lang="zh-CN" altLang="en-US" sz="2400" b="1" kern="0" dirty="0">
                <a:solidFill>
                  <a:srgbClr val="0000FF"/>
                </a:solidFill>
                <a:latin typeface="Times New Roman" panose="02020603050405020304" pitchFamily="18" charset="0"/>
                <a:ea typeface="+mn-ea"/>
                <a:cs typeface="Times New Roman" panose="02020603050405020304" pitchFamily="18" charset="0"/>
              </a:rPr>
              <a:t>，混频器功率增益</a:t>
            </a:r>
            <a:r>
              <a:rPr lang="en-US" altLang="zh-CN" sz="2400" b="1" i="1" kern="0" dirty="0">
                <a:solidFill>
                  <a:srgbClr val="0000FF"/>
                </a:solidFill>
                <a:latin typeface="Times New Roman" panose="02020603050405020304" pitchFamily="18" charset="0"/>
                <a:ea typeface="+mn-ea"/>
                <a:cs typeface="Times New Roman" panose="02020603050405020304" pitchFamily="18" charset="0"/>
              </a:rPr>
              <a:t>G</a:t>
            </a:r>
            <a:r>
              <a:rPr lang="en-US" altLang="zh-CN" sz="2400" b="1" kern="0" baseline="-25000" dirty="0">
                <a:solidFill>
                  <a:srgbClr val="0000FF"/>
                </a:solidFill>
                <a:latin typeface="Times New Roman" panose="02020603050405020304" pitchFamily="18" charset="0"/>
                <a:ea typeface="+mn-ea"/>
                <a:cs typeface="Times New Roman" panose="02020603050405020304" pitchFamily="18" charset="0"/>
              </a:rPr>
              <a:t>2 </a:t>
            </a:r>
            <a:r>
              <a:rPr lang="en-US" altLang="zh-CN" sz="2400" b="1" kern="0" dirty="0">
                <a:solidFill>
                  <a:srgbClr val="0000FF"/>
                </a:solidFill>
                <a:latin typeface="Times New Roman" panose="02020603050405020304" pitchFamily="18" charset="0"/>
                <a:ea typeface="+mn-ea"/>
                <a:cs typeface="Times New Roman" panose="02020603050405020304" pitchFamily="18" charset="0"/>
              </a:rPr>
              <a:t>= -7dB</a:t>
            </a:r>
            <a:r>
              <a:rPr lang="zh-CN" altLang="en-US" sz="2400" b="1" kern="0" dirty="0">
                <a:solidFill>
                  <a:srgbClr val="0000FF"/>
                </a:solidFill>
                <a:latin typeface="Times New Roman" panose="02020603050405020304" pitchFamily="18" charset="0"/>
                <a:ea typeface="+mn-ea"/>
                <a:cs typeface="Times New Roman" panose="02020603050405020304" pitchFamily="18" charset="0"/>
              </a:rPr>
              <a:t>，混频器和中频放大器的噪声系数分别为</a:t>
            </a:r>
            <a:r>
              <a:rPr lang="en-US" altLang="zh-CN" sz="2400" b="1" i="1" kern="0" dirty="0">
                <a:solidFill>
                  <a:srgbClr val="0000FF"/>
                </a:solidFill>
                <a:latin typeface="Times New Roman" panose="02020603050405020304" pitchFamily="18" charset="0"/>
                <a:ea typeface="+mn-ea"/>
                <a:cs typeface="Times New Roman" panose="02020603050405020304" pitchFamily="18" charset="0"/>
              </a:rPr>
              <a:t>N</a:t>
            </a:r>
            <a:r>
              <a:rPr lang="en-US" altLang="zh-CN" sz="2400" b="1" kern="0" baseline="-25000" dirty="0">
                <a:solidFill>
                  <a:srgbClr val="0000FF"/>
                </a:solidFill>
                <a:latin typeface="Times New Roman" panose="02020603050405020304" pitchFamily="18" charset="0"/>
                <a:ea typeface="+mn-ea"/>
                <a:cs typeface="Times New Roman" panose="02020603050405020304" pitchFamily="18" charset="0"/>
              </a:rPr>
              <a:t>F2 </a:t>
            </a:r>
            <a:r>
              <a:rPr lang="en-US" altLang="zh-CN" sz="2400" b="1" kern="0" dirty="0">
                <a:solidFill>
                  <a:srgbClr val="0000FF"/>
                </a:solidFill>
                <a:latin typeface="Times New Roman" panose="02020603050405020304" pitchFamily="18" charset="0"/>
                <a:ea typeface="+mn-ea"/>
                <a:cs typeface="Times New Roman" panose="02020603050405020304" pitchFamily="18" charset="0"/>
              </a:rPr>
              <a:t>= 5dB</a:t>
            </a:r>
            <a:r>
              <a:rPr lang="zh-CN" altLang="en-US" sz="2400" b="1" kern="0" dirty="0">
                <a:solidFill>
                  <a:srgbClr val="0000FF"/>
                </a:solidFill>
                <a:latin typeface="Times New Roman" panose="02020603050405020304" pitchFamily="18" charset="0"/>
                <a:ea typeface="+mn-ea"/>
                <a:cs typeface="Times New Roman" panose="02020603050405020304" pitchFamily="18" charset="0"/>
              </a:rPr>
              <a:t>和</a:t>
            </a:r>
            <a:r>
              <a:rPr lang="en-US" altLang="zh-CN" sz="2400" b="1" i="1" kern="0" dirty="0">
                <a:solidFill>
                  <a:srgbClr val="0000FF"/>
                </a:solidFill>
                <a:latin typeface="Times New Roman" panose="02020603050405020304" pitchFamily="18" charset="0"/>
                <a:ea typeface="+mn-ea"/>
                <a:cs typeface="Times New Roman" panose="02020603050405020304" pitchFamily="18" charset="0"/>
              </a:rPr>
              <a:t>N</a:t>
            </a:r>
            <a:r>
              <a:rPr lang="en-US" altLang="zh-CN" sz="2400" b="1" kern="0" baseline="-25000" dirty="0">
                <a:solidFill>
                  <a:srgbClr val="0000FF"/>
                </a:solidFill>
                <a:latin typeface="Times New Roman" panose="02020603050405020304" pitchFamily="18" charset="0"/>
                <a:ea typeface="+mn-ea"/>
                <a:cs typeface="Times New Roman" panose="02020603050405020304" pitchFamily="18" charset="0"/>
              </a:rPr>
              <a:t>F3 </a:t>
            </a:r>
            <a:r>
              <a:rPr lang="en-US" altLang="zh-CN" sz="2400" b="1" kern="0" dirty="0">
                <a:solidFill>
                  <a:srgbClr val="0000FF"/>
                </a:solidFill>
                <a:latin typeface="Times New Roman" panose="02020603050405020304" pitchFamily="18" charset="0"/>
                <a:ea typeface="+mn-ea"/>
                <a:cs typeface="Times New Roman" panose="02020603050405020304" pitchFamily="18" charset="0"/>
              </a:rPr>
              <a:t>= 6dB</a:t>
            </a:r>
            <a:r>
              <a:rPr lang="zh-CN" altLang="en-US" sz="2400" b="1" kern="0" dirty="0">
                <a:solidFill>
                  <a:srgbClr val="0000FF"/>
                </a:solidFill>
                <a:latin typeface="Times New Roman" panose="02020603050405020304" pitchFamily="18" charset="0"/>
                <a:ea typeface="+mn-ea"/>
                <a:cs typeface="Times New Roman" panose="02020603050405020304" pitchFamily="18" charset="0"/>
              </a:rPr>
              <a:t>。若要求加入高放后，接收通道总的噪声系数降低到加入前的</a:t>
            </a:r>
            <a:r>
              <a:rPr lang="en-US" altLang="zh-CN" sz="2400" b="1" kern="0" dirty="0">
                <a:solidFill>
                  <a:srgbClr val="0000FF"/>
                </a:solidFill>
                <a:latin typeface="Times New Roman" panose="02020603050405020304" pitchFamily="18" charset="0"/>
                <a:ea typeface="+mn-ea"/>
                <a:cs typeface="Times New Roman" panose="02020603050405020304" pitchFamily="18" charset="0"/>
              </a:rPr>
              <a:t>0.1</a:t>
            </a:r>
            <a:r>
              <a:rPr lang="zh-CN" altLang="en-US" sz="2400" b="1" kern="0" dirty="0">
                <a:solidFill>
                  <a:srgbClr val="0000FF"/>
                </a:solidFill>
                <a:latin typeface="Times New Roman" panose="02020603050405020304" pitchFamily="18" charset="0"/>
                <a:ea typeface="+mn-ea"/>
                <a:cs typeface="Times New Roman" panose="02020603050405020304" pitchFamily="18" charset="0"/>
              </a:rPr>
              <a:t>倍。求高放级的噪声系数</a:t>
            </a:r>
            <a:r>
              <a:rPr lang="en-US" altLang="zh-CN" sz="2400" b="1" i="1" kern="0" dirty="0" smtClean="0">
                <a:solidFill>
                  <a:srgbClr val="0000FF"/>
                </a:solidFill>
                <a:latin typeface="Times New Roman" panose="02020603050405020304" pitchFamily="18" charset="0"/>
                <a:ea typeface="+mn-ea"/>
                <a:cs typeface="Times New Roman" panose="02020603050405020304" pitchFamily="18" charset="0"/>
              </a:rPr>
              <a:t>N</a:t>
            </a:r>
            <a:r>
              <a:rPr lang="en-US" altLang="zh-CN" sz="2400" b="1" kern="0" baseline="-25000" dirty="0" smtClean="0">
                <a:solidFill>
                  <a:srgbClr val="0000FF"/>
                </a:solidFill>
                <a:latin typeface="Times New Roman" panose="02020603050405020304" pitchFamily="18" charset="0"/>
                <a:ea typeface="+mn-ea"/>
                <a:cs typeface="Times New Roman" panose="02020603050405020304" pitchFamily="18" charset="0"/>
              </a:rPr>
              <a:t>F1</a:t>
            </a:r>
            <a:r>
              <a:rPr lang="zh-CN" altLang="en-US" sz="2400" b="1" kern="0" baseline="-25000" dirty="0" smtClean="0">
                <a:solidFill>
                  <a:srgbClr val="0000FF"/>
                </a:solidFill>
                <a:latin typeface="Times New Roman" panose="02020603050405020304" pitchFamily="18" charset="0"/>
                <a:ea typeface="+mn-ea"/>
                <a:cs typeface="Times New Roman" panose="02020603050405020304" pitchFamily="18" charset="0"/>
              </a:rPr>
              <a:t>。</a:t>
            </a:r>
            <a:endParaRPr lang="en-US" altLang="zh-CN" sz="2400" b="1" kern="0" baseline="-25000" dirty="0">
              <a:solidFill>
                <a:srgbClr val="0000FF"/>
              </a:solidFill>
              <a:latin typeface="Times New Roman" panose="02020603050405020304" pitchFamily="18" charset="0"/>
              <a:ea typeface="+mn-ea"/>
              <a:cs typeface="Times New Roman" panose="02020603050405020304" pitchFamily="18" charset="0"/>
            </a:endParaRPr>
          </a:p>
          <a:p>
            <a:pPr marL="342900" indent="-342900">
              <a:lnSpc>
                <a:spcPts val="4000"/>
              </a:lnSpc>
              <a:spcBef>
                <a:spcPct val="20000"/>
              </a:spcBef>
              <a:buFont typeface="Wingdings" pitchFamily="2" charset="2"/>
              <a:buNone/>
              <a:defRPr/>
            </a:pPr>
            <a:r>
              <a:rPr lang="zh-CN" altLang="en-US" sz="2600" b="1" kern="0" dirty="0">
                <a:latin typeface="Times New Roman" panose="02020603050405020304" pitchFamily="18" charset="0"/>
                <a:ea typeface="+mn-ea"/>
                <a:cs typeface="Times New Roman" panose="02020603050405020304" pitchFamily="18" charset="0"/>
              </a:rPr>
              <a:t>解：根据公式</a:t>
            </a:r>
            <a:r>
              <a:rPr lang="en-US" altLang="zh-CN" sz="2600" b="1" i="1" kern="0" dirty="0">
                <a:latin typeface="Times New Roman" panose="02020603050405020304" pitchFamily="18" charset="0"/>
                <a:ea typeface="+mn-ea"/>
                <a:cs typeface="Times New Roman" panose="02020603050405020304" pitchFamily="18" charset="0"/>
              </a:rPr>
              <a:t>N</a:t>
            </a:r>
            <a:r>
              <a:rPr lang="en-US" altLang="zh-CN" sz="2600" b="1" kern="0" baseline="-25000" dirty="0">
                <a:latin typeface="Times New Roman" panose="02020603050405020304" pitchFamily="18" charset="0"/>
                <a:ea typeface="+mn-ea"/>
                <a:cs typeface="Times New Roman" panose="02020603050405020304" pitchFamily="18" charset="0"/>
              </a:rPr>
              <a:t>F</a:t>
            </a:r>
            <a:r>
              <a:rPr lang="en-US" altLang="zh-CN" sz="2600" b="1" kern="0" dirty="0">
                <a:latin typeface="Times New Roman" panose="02020603050405020304" pitchFamily="18" charset="0"/>
                <a:ea typeface="+mn-ea"/>
                <a:cs typeface="Times New Roman" panose="02020603050405020304" pitchFamily="18" charset="0"/>
              </a:rPr>
              <a:t>=10lg</a:t>
            </a:r>
            <a:r>
              <a:rPr lang="en-US" altLang="zh-CN" sz="2600" b="1" i="1" kern="0" dirty="0">
                <a:latin typeface="Times New Roman" panose="02020603050405020304" pitchFamily="18" charset="0"/>
                <a:ea typeface="+mn-ea"/>
                <a:cs typeface="Times New Roman" panose="02020603050405020304" pitchFamily="18" charset="0"/>
              </a:rPr>
              <a:t>F</a:t>
            </a:r>
            <a:r>
              <a:rPr lang="zh-CN" altLang="en-US" sz="2600" b="1" kern="0" dirty="0">
                <a:latin typeface="Times New Roman" panose="02020603050405020304" pitchFamily="18" charset="0"/>
                <a:ea typeface="+mn-ea"/>
                <a:cs typeface="Times New Roman" panose="02020603050405020304" pitchFamily="18" charset="0"/>
              </a:rPr>
              <a:t>，将噪声系数转换为噪声因数。</a:t>
            </a:r>
          </a:p>
          <a:p>
            <a:pPr marL="342900" indent="-342900" algn="ctr">
              <a:lnSpc>
                <a:spcPts val="4000"/>
              </a:lnSpc>
              <a:spcBef>
                <a:spcPct val="20000"/>
              </a:spcBef>
              <a:buFont typeface="Wingdings" pitchFamily="2" charset="2"/>
              <a:buNone/>
              <a:defRPr/>
            </a:pPr>
            <a:r>
              <a:rPr lang="en-US" altLang="zh-CN" sz="2600" b="1" i="1" kern="0" dirty="0">
                <a:latin typeface="Times New Roman" panose="02020603050405020304" pitchFamily="18" charset="0"/>
                <a:ea typeface="+mn-ea"/>
                <a:cs typeface="Times New Roman" panose="02020603050405020304" pitchFamily="18" charset="0"/>
              </a:rPr>
              <a:t>F</a:t>
            </a:r>
            <a:r>
              <a:rPr lang="en-US" altLang="zh-CN" sz="2600" b="1" kern="0" baseline="-25000" dirty="0">
                <a:latin typeface="Times New Roman" panose="02020603050405020304" pitchFamily="18" charset="0"/>
                <a:ea typeface="+mn-ea"/>
                <a:cs typeface="Times New Roman" panose="02020603050405020304" pitchFamily="18" charset="0"/>
              </a:rPr>
              <a:t>2</a:t>
            </a:r>
            <a:r>
              <a:rPr lang="en-US" altLang="zh-CN" sz="2600" b="1" kern="0" dirty="0">
                <a:latin typeface="Times New Roman" panose="02020603050405020304" pitchFamily="18" charset="0"/>
                <a:ea typeface="+mn-ea"/>
                <a:cs typeface="Times New Roman" panose="02020603050405020304" pitchFamily="18" charset="0"/>
              </a:rPr>
              <a:t>=3.16</a:t>
            </a:r>
            <a:r>
              <a:rPr lang="zh-CN" altLang="en-US" sz="2600" b="1" kern="0" dirty="0">
                <a:latin typeface="Times New Roman" panose="02020603050405020304" pitchFamily="18" charset="0"/>
                <a:ea typeface="+mn-ea"/>
                <a:cs typeface="Times New Roman" panose="02020603050405020304" pitchFamily="18" charset="0"/>
              </a:rPr>
              <a:t>，</a:t>
            </a:r>
            <a:r>
              <a:rPr lang="en-US" altLang="zh-CN" sz="2600" b="1" i="1" kern="0" dirty="0">
                <a:latin typeface="Times New Roman" panose="02020603050405020304" pitchFamily="18" charset="0"/>
                <a:ea typeface="+mn-ea"/>
                <a:cs typeface="Times New Roman" panose="02020603050405020304" pitchFamily="18" charset="0"/>
              </a:rPr>
              <a:t>F</a:t>
            </a:r>
            <a:r>
              <a:rPr lang="en-US" altLang="zh-CN" sz="2600" b="1" kern="0" baseline="-25000" dirty="0">
                <a:latin typeface="Times New Roman" panose="02020603050405020304" pitchFamily="18" charset="0"/>
                <a:ea typeface="+mn-ea"/>
                <a:cs typeface="Times New Roman" panose="02020603050405020304" pitchFamily="18" charset="0"/>
              </a:rPr>
              <a:t>3</a:t>
            </a:r>
            <a:r>
              <a:rPr lang="en-US" altLang="zh-CN" sz="2600" b="1" kern="0" dirty="0">
                <a:latin typeface="Times New Roman" panose="02020603050405020304" pitchFamily="18" charset="0"/>
                <a:ea typeface="+mn-ea"/>
                <a:cs typeface="Times New Roman" panose="02020603050405020304" pitchFamily="18" charset="0"/>
              </a:rPr>
              <a:t>=3.98</a:t>
            </a:r>
            <a:r>
              <a:rPr lang="zh-CN" altLang="en-US" sz="2600" b="1" kern="0" dirty="0">
                <a:latin typeface="Times New Roman" panose="02020603050405020304" pitchFamily="18" charset="0"/>
                <a:ea typeface="+mn-ea"/>
                <a:cs typeface="Times New Roman" panose="02020603050405020304" pitchFamily="18" charset="0"/>
              </a:rPr>
              <a:t>，</a:t>
            </a:r>
            <a:r>
              <a:rPr lang="en-US" altLang="zh-CN" sz="2600" b="1" i="1" kern="0" dirty="0">
                <a:latin typeface="Times New Roman" panose="02020603050405020304" pitchFamily="18" charset="0"/>
                <a:ea typeface="+mn-ea"/>
                <a:cs typeface="Times New Roman" panose="02020603050405020304" pitchFamily="18" charset="0"/>
              </a:rPr>
              <a:t>G</a:t>
            </a:r>
            <a:r>
              <a:rPr lang="en-US" altLang="zh-CN" sz="2600" b="1" kern="0" baseline="-25000" dirty="0">
                <a:latin typeface="Times New Roman" panose="02020603050405020304" pitchFamily="18" charset="0"/>
                <a:ea typeface="+mn-ea"/>
                <a:cs typeface="Times New Roman" panose="02020603050405020304" pitchFamily="18" charset="0"/>
              </a:rPr>
              <a:t>1</a:t>
            </a:r>
            <a:r>
              <a:rPr lang="en-US" altLang="zh-CN" sz="2600" b="1" kern="0" dirty="0">
                <a:latin typeface="Times New Roman" panose="02020603050405020304" pitchFamily="18" charset="0"/>
                <a:ea typeface="+mn-ea"/>
                <a:cs typeface="Times New Roman" panose="02020603050405020304" pitchFamily="18" charset="0"/>
              </a:rPr>
              <a:t>=50.12</a:t>
            </a:r>
            <a:r>
              <a:rPr lang="zh-CN" altLang="en-US" sz="2600" b="1" kern="0" dirty="0">
                <a:latin typeface="Times New Roman" panose="02020603050405020304" pitchFamily="18" charset="0"/>
                <a:ea typeface="+mn-ea"/>
                <a:cs typeface="Times New Roman" panose="02020603050405020304" pitchFamily="18" charset="0"/>
              </a:rPr>
              <a:t>，</a:t>
            </a:r>
            <a:r>
              <a:rPr lang="en-US" altLang="zh-CN" sz="2600" b="1" kern="0" dirty="0">
                <a:latin typeface="Times New Roman" panose="02020603050405020304" pitchFamily="18" charset="0"/>
                <a:ea typeface="+mn-ea"/>
                <a:cs typeface="Times New Roman" panose="02020603050405020304" pitchFamily="18" charset="0"/>
              </a:rPr>
              <a:t>G</a:t>
            </a:r>
            <a:r>
              <a:rPr lang="en-US" altLang="zh-CN" sz="2600" b="1" kern="0" baseline="-25000" dirty="0">
                <a:latin typeface="Times New Roman" panose="02020603050405020304" pitchFamily="18" charset="0"/>
                <a:ea typeface="+mn-ea"/>
                <a:cs typeface="Times New Roman" panose="02020603050405020304" pitchFamily="18" charset="0"/>
              </a:rPr>
              <a:t>2</a:t>
            </a:r>
            <a:r>
              <a:rPr lang="en-US" altLang="zh-CN" sz="2600" b="1" kern="0" dirty="0">
                <a:latin typeface="Times New Roman" panose="02020603050405020304" pitchFamily="18" charset="0"/>
                <a:ea typeface="+mn-ea"/>
                <a:cs typeface="Times New Roman" panose="02020603050405020304" pitchFamily="18" charset="0"/>
              </a:rPr>
              <a:t>=0.2</a:t>
            </a:r>
          </a:p>
        </p:txBody>
      </p:sp>
      <p:pic>
        <p:nvPicPr>
          <p:cNvPr id="3072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914400"/>
            <a:ext cx="3836377"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27460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5"/>
          <p:cNvSpPr>
            <a:spLocks noGrp="1"/>
          </p:cNvSpPr>
          <p:nvPr>
            <p:ph type="sldNum" sz="quarter" idx="12"/>
          </p:nvPr>
        </p:nvSpPr>
        <p:spPr>
          <a:xfrm>
            <a:off x="6553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F80B1C0-9322-49CB-A78D-DCE3F2DC320C}" type="slidenum">
              <a:rPr lang="en-US" altLang="zh-CN" sz="2800"/>
              <a:pPr eaLnBrk="1" hangingPunct="1"/>
              <a:t>31</a:t>
            </a:fld>
            <a:endParaRPr lang="en-US" altLang="zh-CN" sz="2800"/>
          </a:p>
        </p:txBody>
      </p:sp>
      <p:sp>
        <p:nvSpPr>
          <p:cNvPr id="4" name="Rectangle 3"/>
          <p:cNvSpPr txBox="1">
            <a:spLocks noChangeArrowheads="1"/>
          </p:cNvSpPr>
          <p:nvPr/>
        </p:nvSpPr>
        <p:spPr>
          <a:xfrm>
            <a:off x="381000" y="685800"/>
            <a:ext cx="8534400" cy="5791200"/>
          </a:xfrm>
          <a:prstGeom prst="rect">
            <a:avLst/>
          </a:prstGeom>
        </p:spPr>
        <p:txBody>
          <a:bodyPr/>
          <a:lstStyle/>
          <a:p>
            <a:pPr marL="342900" indent="-360000">
              <a:lnSpc>
                <a:spcPct val="140000"/>
              </a:lnSpc>
              <a:spcBef>
                <a:spcPct val="20000"/>
              </a:spcBef>
              <a:buFontTx/>
              <a:buChar char="•"/>
              <a:defRPr/>
            </a:pPr>
            <a:r>
              <a:rPr lang="zh-CN" altLang="en-US" sz="2800" b="1" kern="0" dirty="0">
                <a:latin typeface="Times New Roman" panose="02020603050405020304" pitchFamily="18" charset="0"/>
                <a:ea typeface="+mn-ea"/>
                <a:cs typeface="Times New Roman" panose="02020603050405020304" pitchFamily="18" charset="0"/>
              </a:rPr>
              <a:t>假设未加入高放，根据级联系统的噪声公式可得后两级的通道噪声因数为</a:t>
            </a:r>
          </a:p>
          <a:p>
            <a:pPr marL="342900" indent="-360000" algn="ctr">
              <a:lnSpc>
                <a:spcPct val="140000"/>
              </a:lnSpc>
              <a:spcBef>
                <a:spcPct val="20000"/>
              </a:spcBef>
              <a:buFont typeface="Wingdings" pitchFamily="2" charset="2"/>
              <a:buNone/>
              <a:defRPr/>
            </a:pPr>
            <a:r>
              <a:rPr lang="en-US" altLang="zh-CN" sz="2800" b="1" i="1" kern="0" dirty="0">
                <a:latin typeface="Times New Roman" panose="02020603050405020304" pitchFamily="18" charset="0"/>
                <a:ea typeface="+mn-ea"/>
                <a:cs typeface="Times New Roman" panose="02020603050405020304" pitchFamily="18" charset="0"/>
              </a:rPr>
              <a:t>F’</a:t>
            </a:r>
            <a:r>
              <a:rPr lang="en-US" altLang="zh-CN" sz="2800" b="1" kern="0" dirty="0">
                <a:latin typeface="Times New Roman" panose="02020603050405020304" pitchFamily="18" charset="0"/>
                <a:ea typeface="+mn-ea"/>
                <a:cs typeface="Times New Roman" panose="02020603050405020304" pitchFamily="18" charset="0"/>
              </a:rPr>
              <a:t>=</a:t>
            </a:r>
            <a:r>
              <a:rPr lang="en-US" altLang="zh-CN" sz="2800" b="1" i="1" kern="0" dirty="0">
                <a:latin typeface="Times New Roman" panose="02020603050405020304" pitchFamily="18" charset="0"/>
                <a:ea typeface="+mn-ea"/>
                <a:cs typeface="Times New Roman" panose="02020603050405020304" pitchFamily="18" charset="0"/>
              </a:rPr>
              <a:t>F</a:t>
            </a:r>
            <a:r>
              <a:rPr lang="en-US" altLang="zh-CN" sz="2800" b="1" kern="0" baseline="-25000" dirty="0">
                <a:latin typeface="Times New Roman" panose="02020603050405020304" pitchFamily="18" charset="0"/>
                <a:ea typeface="+mn-ea"/>
                <a:cs typeface="Times New Roman" panose="02020603050405020304" pitchFamily="18" charset="0"/>
              </a:rPr>
              <a:t>2</a:t>
            </a:r>
            <a:r>
              <a:rPr lang="en-US" altLang="zh-CN" sz="2800" b="1" kern="0" dirty="0">
                <a:latin typeface="Times New Roman" panose="02020603050405020304" pitchFamily="18" charset="0"/>
                <a:ea typeface="+mn-ea"/>
                <a:cs typeface="Times New Roman" panose="02020603050405020304" pitchFamily="18" charset="0"/>
              </a:rPr>
              <a:t>+(</a:t>
            </a:r>
            <a:r>
              <a:rPr lang="en-US" altLang="zh-CN" sz="2800" b="1" i="1" kern="0" dirty="0">
                <a:latin typeface="Times New Roman" panose="02020603050405020304" pitchFamily="18" charset="0"/>
                <a:ea typeface="+mn-ea"/>
                <a:cs typeface="Times New Roman" panose="02020603050405020304" pitchFamily="18" charset="0"/>
              </a:rPr>
              <a:t>F</a:t>
            </a:r>
            <a:r>
              <a:rPr lang="en-US" altLang="zh-CN" sz="2800" b="1" i="1" kern="0" baseline="-25000" dirty="0">
                <a:latin typeface="Times New Roman" panose="02020603050405020304" pitchFamily="18" charset="0"/>
                <a:ea typeface="+mn-ea"/>
                <a:cs typeface="Times New Roman" panose="02020603050405020304" pitchFamily="18" charset="0"/>
              </a:rPr>
              <a:t>3</a:t>
            </a:r>
            <a:r>
              <a:rPr lang="en-US" altLang="zh-CN" sz="2800" b="1" kern="0" dirty="0">
                <a:latin typeface="Times New Roman" panose="02020603050405020304" pitchFamily="18" charset="0"/>
                <a:ea typeface="+mn-ea"/>
                <a:cs typeface="Times New Roman" panose="02020603050405020304" pitchFamily="18" charset="0"/>
              </a:rPr>
              <a:t>-1)/</a:t>
            </a:r>
            <a:r>
              <a:rPr lang="en-US" altLang="zh-CN" sz="2800" b="1" i="1" kern="0" dirty="0">
                <a:latin typeface="Times New Roman" panose="02020603050405020304" pitchFamily="18" charset="0"/>
                <a:ea typeface="+mn-ea"/>
                <a:cs typeface="Times New Roman" panose="02020603050405020304" pitchFamily="18" charset="0"/>
              </a:rPr>
              <a:t>G</a:t>
            </a:r>
            <a:r>
              <a:rPr lang="en-US" altLang="zh-CN" sz="2800" b="1" kern="0" baseline="-25000" dirty="0">
                <a:latin typeface="Times New Roman" panose="02020603050405020304" pitchFamily="18" charset="0"/>
                <a:ea typeface="+mn-ea"/>
                <a:cs typeface="Times New Roman" panose="02020603050405020304" pitchFamily="18" charset="0"/>
              </a:rPr>
              <a:t>2</a:t>
            </a:r>
            <a:r>
              <a:rPr lang="en-US" altLang="zh-CN" sz="2800" b="1" kern="0" dirty="0">
                <a:latin typeface="Times New Roman" panose="02020603050405020304" pitchFamily="18" charset="0"/>
                <a:ea typeface="+mn-ea"/>
                <a:cs typeface="Times New Roman" panose="02020603050405020304" pitchFamily="18" charset="0"/>
              </a:rPr>
              <a:t>=3.16+(3.98-1)/0.2=18.06</a:t>
            </a:r>
          </a:p>
          <a:p>
            <a:pPr marL="342900" indent="-360000">
              <a:lnSpc>
                <a:spcPct val="140000"/>
              </a:lnSpc>
              <a:spcBef>
                <a:spcPct val="20000"/>
              </a:spcBef>
              <a:buFont typeface="Wingdings" pitchFamily="2" charset="2"/>
              <a:buNone/>
              <a:defRPr/>
            </a:pPr>
            <a:r>
              <a:rPr lang="en-US" altLang="zh-CN" sz="2800" b="1" kern="0" dirty="0">
                <a:latin typeface="Times New Roman" panose="02020603050405020304" pitchFamily="18" charset="0"/>
                <a:ea typeface="+mn-ea"/>
                <a:cs typeface="Times New Roman" panose="02020603050405020304" pitchFamily="18" charset="0"/>
              </a:rPr>
              <a:t> </a:t>
            </a:r>
            <a:r>
              <a:rPr lang="zh-CN" altLang="en-US" sz="2800" b="1" kern="0" dirty="0">
                <a:latin typeface="Times New Roman" panose="02020603050405020304" pitchFamily="18" charset="0"/>
                <a:ea typeface="+mn-ea"/>
                <a:cs typeface="Times New Roman" panose="02020603050405020304" pitchFamily="18" charset="0"/>
              </a:rPr>
              <a:t>加入高放后的系统噪声因数为</a:t>
            </a:r>
            <a:r>
              <a:rPr lang="en-US" altLang="zh-CN" sz="2800" b="1" i="1" kern="0" dirty="0">
                <a:latin typeface="Times New Roman" panose="02020603050405020304" pitchFamily="18" charset="0"/>
                <a:ea typeface="+mn-ea"/>
                <a:cs typeface="Times New Roman" panose="02020603050405020304" pitchFamily="18" charset="0"/>
              </a:rPr>
              <a:t>F</a:t>
            </a:r>
            <a:r>
              <a:rPr lang="en-US" altLang="zh-CN" sz="2800" b="1" kern="0" dirty="0">
                <a:latin typeface="Times New Roman" panose="02020603050405020304" pitchFamily="18" charset="0"/>
                <a:ea typeface="+mn-ea"/>
                <a:cs typeface="Times New Roman" panose="02020603050405020304" pitchFamily="18" charset="0"/>
              </a:rPr>
              <a:t>=0.1</a:t>
            </a:r>
            <a:r>
              <a:rPr lang="en-US" altLang="zh-CN" sz="2800" b="1" i="1" kern="0" dirty="0">
                <a:latin typeface="Times New Roman" panose="02020603050405020304" pitchFamily="18" charset="0"/>
                <a:ea typeface="+mn-ea"/>
                <a:cs typeface="Times New Roman" panose="02020603050405020304" pitchFamily="18" charset="0"/>
              </a:rPr>
              <a:t>F</a:t>
            </a:r>
            <a:r>
              <a:rPr lang="en-US" altLang="zh-CN" sz="2800" b="1" kern="0" dirty="0">
                <a:latin typeface="Times New Roman" panose="02020603050405020304" pitchFamily="18" charset="0"/>
                <a:ea typeface="+mn-ea"/>
                <a:cs typeface="Times New Roman" panose="02020603050405020304" pitchFamily="18" charset="0"/>
              </a:rPr>
              <a:t>’=1.806</a:t>
            </a:r>
            <a:r>
              <a:rPr lang="zh-CN" altLang="en-US" sz="2800" b="1" kern="0" dirty="0">
                <a:latin typeface="Times New Roman" panose="02020603050405020304" pitchFamily="18" charset="0"/>
                <a:ea typeface="+mn-ea"/>
                <a:cs typeface="Times New Roman" panose="02020603050405020304" pitchFamily="18" charset="0"/>
              </a:rPr>
              <a:t>，将结果带入多级系统的级联公式可得</a:t>
            </a:r>
          </a:p>
          <a:p>
            <a:pPr marL="342900" indent="-360000">
              <a:lnSpc>
                <a:spcPct val="140000"/>
              </a:lnSpc>
              <a:spcBef>
                <a:spcPct val="20000"/>
              </a:spcBef>
              <a:buFont typeface="Wingdings" pitchFamily="2" charset="2"/>
              <a:buNone/>
              <a:defRPr/>
            </a:pPr>
            <a:r>
              <a:rPr lang="en-US" altLang="zh-CN" sz="2800" b="1" i="1" kern="0" dirty="0">
                <a:latin typeface="Times New Roman" panose="02020603050405020304" pitchFamily="18" charset="0"/>
                <a:ea typeface="+mn-ea"/>
                <a:cs typeface="Times New Roman" panose="02020603050405020304" pitchFamily="18" charset="0"/>
              </a:rPr>
              <a:t>F</a:t>
            </a:r>
            <a:r>
              <a:rPr lang="en-US" altLang="zh-CN" sz="2800" b="1" kern="0" dirty="0">
                <a:latin typeface="Times New Roman" panose="02020603050405020304" pitchFamily="18" charset="0"/>
                <a:ea typeface="+mn-ea"/>
                <a:cs typeface="Times New Roman" panose="02020603050405020304" pitchFamily="18" charset="0"/>
              </a:rPr>
              <a:t>=</a:t>
            </a:r>
            <a:r>
              <a:rPr lang="en-US" altLang="zh-CN" sz="2800" b="1" i="1" kern="0" dirty="0">
                <a:latin typeface="Times New Roman" panose="02020603050405020304" pitchFamily="18" charset="0"/>
                <a:ea typeface="+mn-ea"/>
                <a:cs typeface="Times New Roman" panose="02020603050405020304" pitchFamily="18" charset="0"/>
              </a:rPr>
              <a:t>F</a:t>
            </a:r>
            <a:r>
              <a:rPr lang="en-US" altLang="zh-CN" sz="2800" b="1" kern="0" baseline="-25000" dirty="0">
                <a:latin typeface="Times New Roman" panose="02020603050405020304" pitchFamily="18" charset="0"/>
                <a:ea typeface="+mn-ea"/>
                <a:cs typeface="Times New Roman" panose="02020603050405020304" pitchFamily="18" charset="0"/>
              </a:rPr>
              <a:t>1</a:t>
            </a:r>
            <a:r>
              <a:rPr lang="en-US" altLang="zh-CN" sz="2800" b="1" kern="0" dirty="0">
                <a:latin typeface="Times New Roman" panose="02020603050405020304" pitchFamily="18" charset="0"/>
                <a:ea typeface="+mn-ea"/>
                <a:cs typeface="Times New Roman" panose="02020603050405020304" pitchFamily="18" charset="0"/>
              </a:rPr>
              <a:t>+(</a:t>
            </a:r>
            <a:r>
              <a:rPr lang="en-US" altLang="zh-CN" sz="2800" b="1" i="1" kern="0" dirty="0">
                <a:latin typeface="Times New Roman" panose="02020603050405020304" pitchFamily="18" charset="0"/>
                <a:ea typeface="+mn-ea"/>
                <a:cs typeface="Times New Roman" panose="02020603050405020304" pitchFamily="18" charset="0"/>
              </a:rPr>
              <a:t>F</a:t>
            </a:r>
            <a:r>
              <a:rPr lang="en-US" altLang="zh-CN" sz="2800" b="1" kern="0" baseline="-25000" dirty="0">
                <a:latin typeface="Times New Roman" panose="02020603050405020304" pitchFamily="18" charset="0"/>
                <a:ea typeface="+mn-ea"/>
                <a:cs typeface="Times New Roman" panose="02020603050405020304" pitchFamily="18" charset="0"/>
              </a:rPr>
              <a:t>2</a:t>
            </a:r>
            <a:r>
              <a:rPr lang="en-US" altLang="zh-CN" sz="2800" b="1" kern="0" dirty="0">
                <a:latin typeface="Times New Roman" panose="02020603050405020304" pitchFamily="18" charset="0"/>
                <a:ea typeface="+mn-ea"/>
                <a:cs typeface="Times New Roman" panose="02020603050405020304" pitchFamily="18" charset="0"/>
              </a:rPr>
              <a:t>-1)/</a:t>
            </a:r>
            <a:r>
              <a:rPr lang="en-US" altLang="zh-CN" sz="2800" b="1" i="1" kern="0" dirty="0">
                <a:latin typeface="Times New Roman" panose="02020603050405020304" pitchFamily="18" charset="0"/>
                <a:ea typeface="+mn-ea"/>
                <a:cs typeface="Times New Roman" panose="02020603050405020304" pitchFamily="18" charset="0"/>
              </a:rPr>
              <a:t>G</a:t>
            </a:r>
            <a:r>
              <a:rPr lang="en-US" altLang="zh-CN" sz="2800" b="1" kern="0" baseline="-25000" dirty="0">
                <a:latin typeface="Times New Roman" panose="02020603050405020304" pitchFamily="18" charset="0"/>
                <a:ea typeface="+mn-ea"/>
                <a:cs typeface="Times New Roman" panose="02020603050405020304" pitchFamily="18" charset="0"/>
              </a:rPr>
              <a:t>1</a:t>
            </a:r>
            <a:r>
              <a:rPr lang="en-US" altLang="zh-CN" sz="2800" b="1" kern="0" dirty="0">
                <a:latin typeface="Times New Roman" panose="02020603050405020304" pitchFamily="18" charset="0"/>
                <a:ea typeface="+mn-ea"/>
                <a:cs typeface="Times New Roman" panose="02020603050405020304" pitchFamily="18" charset="0"/>
              </a:rPr>
              <a:t>+(</a:t>
            </a:r>
            <a:r>
              <a:rPr lang="en-US" altLang="zh-CN" sz="2800" b="1" i="1" kern="0" dirty="0">
                <a:latin typeface="Times New Roman" panose="02020603050405020304" pitchFamily="18" charset="0"/>
                <a:ea typeface="+mn-ea"/>
                <a:cs typeface="Times New Roman" panose="02020603050405020304" pitchFamily="18" charset="0"/>
              </a:rPr>
              <a:t>F</a:t>
            </a:r>
            <a:r>
              <a:rPr lang="en-US" altLang="zh-CN" sz="2800" b="1" kern="0" baseline="-25000" dirty="0">
                <a:latin typeface="Times New Roman" panose="02020603050405020304" pitchFamily="18" charset="0"/>
                <a:ea typeface="+mn-ea"/>
                <a:cs typeface="Times New Roman" panose="02020603050405020304" pitchFamily="18" charset="0"/>
              </a:rPr>
              <a:t>3</a:t>
            </a:r>
            <a:r>
              <a:rPr lang="en-US" altLang="zh-CN" sz="2800" b="1" kern="0" dirty="0">
                <a:latin typeface="Times New Roman" panose="02020603050405020304" pitchFamily="18" charset="0"/>
                <a:ea typeface="+mn-ea"/>
                <a:cs typeface="Times New Roman" panose="02020603050405020304" pitchFamily="18" charset="0"/>
              </a:rPr>
              <a:t>-1)/(</a:t>
            </a:r>
            <a:r>
              <a:rPr lang="en-US" altLang="zh-CN" sz="2800" b="1" i="1" kern="0" dirty="0">
                <a:latin typeface="Times New Roman" panose="02020603050405020304" pitchFamily="18" charset="0"/>
                <a:ea typeface="+mn-ea"/>
                <a:cs typeface="Times New Roman" panose="02020603050405020304" pitchFamily="18" charset="0"/>
              </a:rPr>
              <a:t>G</a:t>
            </a:r>
            <a:r>
              <a:rPr lang="en-US" altLang="zh-CN" sz="2800" b="1" kern="0" baseline="-25000" dirty="0">
                <a:latin typeface="Times New Roman" panose="02020603050405020304" pitchFamily="18" charset="0"/>
                <a:ea typeface="+mn-ea"/>
                <a:cs typeface="Times New Roman" panose="02020603050405020304" pitchFamily="18" charset="0"/>
              </a:rPr>
              <a:t>1</a:t>
            </a:r>
            <a:r>
              <a:rPr lang="en-US" altLang="zh-CN" sz="2800" b="1" i="1" kern="0" dirty="0">
                <a:latin typeface="Times New Roman" panose="02020603050405020304" pitchFamily="18" charset="0"/>
                <a:ea typeface="+mn-ea"/>
                <a:cs typeface="Times New Roman" panose="02020603050405020304" pitchFamily="18" charset="0"/>
              </a:rPr>
              <a:t>G</a:t>
            </a:r>
            <a:r>
              <a:rPr lang="en-US" altLang="zh-CN" sz="2800" b="1" kern="0" baseline="-25000" dirty="0">
                <a:latin typeface="Times New Roman" panose="02020603050405020304" pitchFamily="18" charset="0"/>
                <a:ea typeface="+mn-ea"/>
                <a:cs typeface="Times New Roman" panose="02020603050405020304" pitchFamily="18" charset="0"/>
              </a:rPr>
              <a:t>2</a:t>
            </a:r>
            <a:r>
              <a:rPr lang="en-US" altLang="zh-CN" sz="2800" b="1" kern="0" dirty="0">
                <a:latin typeface="Times New Roman" panose="02020603050405020304" pitchFamily="18" charset="0"/>
                <a:ea typeface="+mn-ea"/>
                <a:cs typeface="Times New Roman" panose="02020603050405020304" pitchFamily="18" charset="0"/>
              </a:rPr>
              <a:t>)=</a:t>
            </a:r>
            <a:r>
              <a:rPr lang="en-US" altLang="zh-CN" sz="2800" b="1" i="1" kern="0" dirty="0">
                <a:latin typeface="Times New Roman" panose="02020603050405020304" pitchFamily="18" charset="0"/>
                <a:ea typeface="+mn-ea"/>
                <a:cs typeface="Times New Roman" panose="02020603050405020304" pitchFamily="18" charset="0"/>
              </a:rPr>
              <a:t>F</a:t>
            </a:r>
            <a:r>
              <a:rPr lang="en-US" altLang="zh-CN" sz="2800" b="1" kern="0" baseline="-25000" dirty="0">
                <a:latin typeface="Times New Roman" panose="02020603050405020304" pitchFamily="18" charset="0"/>
                <a:ea typeface="+mn-ea"/>
                <a:cs typeface="Times New Roman" panose="02020603050405020304" pitchFamily="18" charset="0"/>
              </a:rPr>
              <a:t>1</a:t>
            </a:r>
            <a:r>
              <a:rPr lang="en-US" altLang="zh-CN" sz="2800" b="1" kern="0" dirty="0">
                <a:latin typeface="Times New Roman" panose="02020603050405020304" pitchFamily="18" charset="0"/>
                <a:ea typeface="+mn-ea"/>
                <a:cs typeface="Times New Roman" panose="02020603050405020304" pitchFamily="18" charset="0"/>
              </a:rPr>
              <a:t>+0.34=1.806</a:t>
            </a:r>
          </a:p>
          <a:p>
            <a:pPr marL="342900" indent="-360000">
              <a:lnSpc>
                <a:spcPct val="140000"/>
              </a:lnSpc>
              <a:spcBef>
                <a:spcPct val="20000"/>
              </a:spcBef>
              <a:buFont typeface="Wingdings" pitchFamily="2" charset="2"/>
              <a:buNone/>
              <a:defRPr/>
            </a:pPr>
            <a:r>
              <a:rPr lang="zh-CN" altLang="en-US" sz="2800" b="1" kern="0" dirty="0">
                <a:latin typeface="Times New Roman" panose="02020603050405020304" pitchFamily="18" charset="0"/>
                <a:ea typeface="+mn-ea"/>
                <a:cs typeface="Times New Roman" panose="02020603050405020304" pitchFamily="18" charset="0"/>
              </a:rPr>
              <a:t>可以求出</a:t>
            </a:r>
            <a:r>
              <a:rPr lang="en-US" altLang="zh-CN" sz="2800" b="1" i="1" kern="0" dirty="0">
                <a:latin typeface="Times New Roman" panose="02020603050405020304" pitchFamily="18" charset="0"/>
                <a:ea typeface="+mn-ea"/>
                <a:cs typeface="Times New Roman" panose="02020603050405020304" pitchFamily="18" charset="0"/>
              </a:rPr>
              <a:t>F</a:t>
            </a:r>
            <a:r>
              <a:rPr lang="en-US" altLang="zh-CN" sz="2800" b="1" kern="0" baseline="-25000" dirty="0">
                <a:latin typeface="Times New Roman" panose="02020603050405020304" pitchFamily="18" charset="0"/>
                <a:ea typeface="+mn-ea"/>
                <a:cs typeface="Times New Roman" panose="02020603050405020304" pitchFamily="18" charset="0"/>
              </a:rPr>
              <a:t>1</a:t>
            </a:r>
            <a:r>
              <a:rPr lang="en-US" altLang="zh-CN" sz="2800" b="1" kern="0" dirty="0">
                <a:latin typeface="Times New Roman" panose="02020603050405020304" pitchFamily="18" charset="0"/>
                <a:ea typeface="+mn-ea"/>
                <a:cs typeface="Times New Roman" panose="02020603050405020304" pitchFamily="18" charset="0"/>
              </a:rPr>
              <a:t>=</a:t>
            </a:r>
            <a:r>
              <a:rPr lang="en-US" altLang="zh-CN" sz="2800" b="1" i="1" kern="0" dirty="0">
                <a:latin typeface="Times New Roman" panose="02020603050405020304" pitchFamily="18" charset="0"/>
                <a:ea typeface="+mn-ea"/>
                <a:cs typeface="Times New Roman" panose="02020603050405020304" pitchFamily="18" charset="0"/>
              </a:rPr>
              <a:t>F</a:t>
            </a:r>
            <a:r>
              <a:rPr lang="en-US" altLang="zh-CN" sz="2800" b="1" kern="0" dirty="0">
                <a:latin typeface="Times New Roman" panose="02020603050405020304" pitchFamily="18" charset="0"/>
                <a:ea typeface="+mn-ea"/>
                <a:cs typeface="Times New Roman" panose="02020603050405020304" pitchFamily="18" charset="0"/>
              </a:rPr>
              <a:t> -0.34=1.466</a:t>
            </a:r>
          </a:p>
          <a:p>
            <a:pPr marL="342900" indent="-360000">
              <a:lnSpc>
                <a:spcPct val="140000"/>
              </a:lnSpc>
              <a:spcBef>
                <a:spcPct val="20000"/>
              </a:spcBef>
              <a:buFont typeface="Wingdings" pitchFamily="2" charset="2"/>
              <a:buNone/>
              <a:defRPr/>
            </a:pPr>
            <a:r>
              <a:rPr lang="zh-CN" altLang="en-US" sz="2800" b="1" kern="0" dirty="0">
                <a:latin typeface="Times New Roman" panose="02020603050405020304" pitchFamily="18" charset="0"/>
                <a:ea typeface="+mn-ea"/>
                <a:cs typeface="Times New Roman" panose="02020603050405020304" pitchFamily="18" charset="0"/>
              </a:rPr>
              <a:t>则高放的噪声系数</a:t>
            </a:r>
            <a:r>
              <a:rPr lang="en-US" altLang="zh-CN" sz="2800" b="1" i="1" kern="0" dirty="0">
                <a:latin typeface="Times New Roman" panose="02020603050405020304" pitchFamily="18" charset="0"/>
                <a:ea typeface="+mn-ea"/>
                <a:cs typeface="Times New Roman" panose="02020603050405020304" pitchFamily="18" charset="0"/>
              </a:rPr>
              <a:t>N</a:t>
            </a:r>
            <a:r>
              <a:rPr lang="en-US" altLang="zh-CN" sz="2800" b="1" kern="0" baseline="-25000" dirty="0">
                <a:latin typeface="Times New Roman" panose="02020603050405020304" pitchFamily="18" charset="0"/>
                <a:ea typeface="+mn-ea"/>
                <a:cs typeface="Times New Roman" panose="02020603050405020304" pitchFamily="18" charset="0"/>
              </a:rPr>
              <a:t>F1</a:t>
            </a:r>
            <a:r>
              <a:rPr lang="zh-CN" altLang="en-US" sz="2800" b="1" kern="0" dirty="0">
                <a:latin typeface="Times New Roman" panose="02020603050405020304" pitchFamily="18" charset="0"/>
                <a:ea typeface="+mn-ea"/>
                <a:cs typeface="Times New Roman" panose="02020603050405020304" pitchFamily="18" charset="0"/>
              </a:rPr>
              <a:t>为</a:t>
            </a:r>
            <a:r>
              <a:rPr lang="en-US" altLang="zh-CN" sz="2800" b="1" i="1" kern="0" dirty="0">
                <a:latin typeface="Times New Roman" panose="02020603050405020304" pitchFamily="18" charset="0"/>
                <a:ea typeface="+mn-ea"/>
                <a:cs typeface="Times New Roman" panose="02020603050405020304" pitchFamily="18" charset="0"/>
              </a:rPr>
              <a:t>N</a:t>
            </a:r>
            <a:r>
              <a:rPr lang="en-US" altLang="zh-CN" sz="2800" b="1" kern="0" baseline="-25000" dirty="0">
                <a:latin typeface="Times New Roman" panose="02020603050405020304" pitchFamily="18" charset="0"/>
                <a:ea typeface="+mn-ea"/>
                <a:cs typeface="Times New Roman" panose="02020603050405020304" pitchFamily="18" charset="0"/>
              </a:rPr>
              <a:t>F1</a:t>
            </a:r>
            <a:r>
              <a:rPr lang="en-US" altLang="zh-CN" sz="2800" b="1" kern="0" dirty="0">
                <a:latin typeface="Times New Roman" panose="02020603050405020304" pitchFamily="18" charset="0"/>
                <a:ea typeface="+mn-ea"/>
                <a:cs typeface="Times New Roman" panose="02020603050405020304" pitchFamily="18" charset="0"/>
              </a:rPr>
              <a:t>=10lg</a:t>
            </a:r>
            <a:r>
              <a:rPr lang="en-US" altLang="zh-CN" sz="2800" b="1" i="1" kern="0" dirty="0">
                <a:latin typeface="Times New Roman" panose="02020603050405020304" pitchFamily="18" charset="0"/>
                <a:ea typeface="+mn-ea"/>
                <a:cs typeface="Times New Roman" panose="02020603050405020304" pitchFamily="18" charset="0"/>
              </a:rPr>
              <a:t>F</a:t>
            </a:r>
            <a:r>
              <a:rPr lang="en-US" altLang="zh-CN" sz="2800" b="1" kern="0" baseline="-25000" dirty="0">
                <a:latin typeface="Times New Roman" panose="02020603050405020304" pitchFamily="18" charset="0"/>
                <a:ea typeface="+mn-ea"/>
                <a:cs typeface="Times New Roman" panose="02020603050405020304" pitchFamily="18" charset="0"/>
              </a:rPr>
              <a:t>1</a:t>
            </a:r>
            <a:r>
              <a:rPr lang="en-US" altLang="zh-CN" sz="2800" b="1" kern="0" dirty="0">
                <a:latin typeface="Times New Roman" panose="02020603050405020304" pitchFamily="18" charset="0"/>
                <a:ea typeface="+mn-ea"/>
                <a:cs typeface="Times New Roman" panose="02020603050405020304" pitchFamily="18" charset="0"/>
              </a:rPr>
              <a:t>=1.66(dB)</a:t>
            </a:r>
          </a:p>
        </p:txBody>
      </p:sp>
    </p:spTree>
    <p:extLst>
      <p:ext uri="{BB962C8B-B14F-4D97-AF65-F5344CB8AC3E}">
        <p14:creationId xmlns:p14="http://schemas.microsoft.com/office/powerpoint/2010/main" val="1194616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 name="Rectangle 2"/>
          <p:cNvSpPr>
            <a:spLocks noGrp="1" noChangeArrowheads="1"/>
          </p:cNvSpPr>
          <p:nvPr>
            <p:ph type="title"/>
          </p:nvPr>
        </p:nvSpPr>
        <p:spPr>
          <a:xfrm>
            <a:off x="609600" y="152400"/>
            <a:ext cx="7793037" cy="1143000"/>
          </a:xfrm>
        </p:spPr>
        <p:txBody>
          <a:bodyPr/>
          <a:lstStyle/>
          <a:p>
            <a:r>
              <a:rPr lang="zh-CN" altLang="en-US" sz="4000" b="1" kern="1200" dirty="0">
                <a:solidFill>
                  <a:srgbClr val="381850"/>
                </a:solidFill>
                <a:latin typeface="微软雅黑" panose="020B0503020204020204" pitchFamily="34" charset="-122"/>
                <a:ea typeface="微软雅黑" panose="020B0503020204020204" pitchFamily="34" charset="-122"/>
              </a:rPr>
              <a:t>放大器的非线性</a:t>
            </a:r>
            <a:endParaRPr lang="en-US" altLang="zh-CN" sz="4000" b="1" kern="1200" dirty="0">
              <a:solidFill>
                <a:srgbClr val="381850"/>
              </a:solidFill>
              <a:latin typeface="微软雅黑" panose="020B0503020204020204" pitchFamily="34" charset="-122"/>
              <a:ea typeface="微软雅黑" panose="020B0503020204020204" pitchFamily="34" charset="-122"/>
            </a:endParaRPr>
          </a:p>
        </p:txBody>
      </p:sp>
      <p:sp>
        <p:nvSpPr>
          <p:cNvPr id="5131" name="Text Box 11"/>
          <p:cNvSpPr txBox="1">
            <a:spLocks noChangeArrowheads="1"/>
          </p:cNvSpPr>
          <p:nvPr/>
        </p:nvSpPr>
        <p:spPr bwMode="auto">
          <a:xfrm>
            <a:off x="5888038" y="3228975"/>
            <a:ext cx="1973262" cy="396875"/>
          </a:xfrm>
          <a:prstGeom prst="rect">
            <a:avLst/>
          </a:prstGeom>
          <a:noFill/>
          <a:ln w="12700">
            <a:noFill/>
            <a:miter lim="800000"/>
            <a:headEnd type="none" w="sm" len="sm"/>
            <a:tailEnd type="none" w="sm" len="sm"/>
          </a:ln>
        </p:spPr>
        <p:txBody>
          <a:bodyPr wrap="none">
            <a:spAutoFit/>
          </a:bodyPr>
          <a:lstStyle/>
          <a:p>
            <a:pPr algn="l" eaLnBrk="0" hangingPunct="0">
              <a:spcBef>
                <a:spcPct val="0"/>
              </a:spcBef>
            </a:pPr>
            <a:r>
              <a:rPr kumimoji="0" lang="zh-CN" altLang="en-US" sz="2000" b="1" dirty="0">
                <a:latin typeface="Arial" charset="0"/>
              </a:rPr>
              <a:t>理想线性放大器</a:t>
            </a:r>
            <a:endParaRPr kumimoji="0" lang="zh-CN" altLang="en-GB" sz="2000" b="1" dirty="0">
              <a:latin typeface="Arial" charset="0"/>
            </a:endParaRPr>
          </a:p>
        </p:txBody>
      </p:sp>
      <p:sp>
        <p:nvSpPr>
          <p:cNvPr id="5132" name="Line 12"/>
          <p:cNvSpPr>
            <a:spLocks noChangeShapeType="1"/>
          </p:cNvSpPr>
          <p:nvPr/>
        </p:nvSpPr>
        <p:spPr bwMode="auto">
          <a:xfrm>
            <a:off x="1981200" y="1828800"/>
            <a:ext cx="0" cy="914400"/>
          </a:xfrm>
          <a:prstGeom prst="line">
            <a:avLst/>
          </a:prstGeom>
          <a:noFill/>
          <a:ln w="38100">
            <a:solidFill>
              <a:schemeClr val="tx1"/>
            </a:solidFill>
            <a:round/>
            <a:headEnd type="none" w="sm" len="sm"/>
            <a:tailEnd type="none" w="sm" len="sm"/>
          </a:ln>
        </p:spPr>
        <p:txBody>
          <a:bodyPr/>
          <a:lstStyle/>
          <a:p>
            <a:endParaRPr lang="zh-CN" altLang="en-US"/>
          </a:p>
        </p:txBody>
      </p:sp>
      <p:sp>
        <p:nvSpPr>
          <p:cNvPr id="5133" name="Line 13"/>
          <p:cNvSpPr>
            <a:spLocks noChangeShapeType="1"/>
          </p:cNvSpPr>
          <p:nvPr/>
        </p:nvSpPr>
        <p:spPr bwMode="auto">
          <a:xfrm>
            <a:off x="1981200" y="1828800"/>
            <a:ext cx="914400" cy="457200"/>
          </a:xfrm>
          <a:prstGeom prst="line">
            <a:avLst/>
          </a:prstGeom>
          <a:noFill/>
          <a:ln w="38100">
            <a:solidFill>
              <a:schemeClr val="tx1"/>
            </a:solidFill>
            <a:round/>
            <a:headEnd type="none" w="sm" len="sm"/>
            <a:tailEnd type="none" w="sm" len="sm"/>
          </a:ln>
        </p:spPr>
        <p:txBody>
          <a:bodyPr/>
          <a:lstStyle/>
          <a:p>
            <a:endParaRPr lang="zh-CN" altLang="en-US"/>
          </a:p>
        </p:txBody>
      </p:sp>
      <p:sp>
        <p:nvSpPr>
          <p:cNvPr id="5134" name="Line 14"/>
          <p:cNvSpPr>
            <a:spLocks noChangeShapeType="1"/>
          </p:cNvSpPr>
          <p:nvPr/>
        </p:nvSpPr>
        <p:spPr bwMode="auto">
          <a:xfrm flipV="1">
            <a:off x="1981200" y="2286000"/>
            <a:ext cx="914400" cy="457200"/>
          </a:xfrm>
          <a:prstGeom prst="line">
            <a:avLst/>
          </a:prstGeom>
          <a:noFill/>
          <a:ln w="38100">
            <a:solidFill>
              <a:schemeClr val="tx1"/>
            </a:solidFill>
            <a:round/>
            <a:headEnd type="none" w="sm" len="sm"/>
            <a:tailEnd type="none" w="sm" len="sm"/>
          </a:ln>
        </p:spPr>
        <p:txBody>
          <a:bodyPr/>
          <a:lstStyle/>
          <a:p>
            <a:endParaRPr lang="zh-CN" altLang="en-US"/>
          </a:p>
        </p:txBody>
      </p:sp>
      <p:sp>
        <p:nvSpPr>
          <p:cNvPr id="5135" name="Line 15"/>
          <p:cNvSpPr>
            <a:spLocks noChangeShapeType="1"/>
          </p:cNvSpPr>
          <p:nvPr/>
        </p:nvSpPr>
        <p:spPr bwMode="auto">
          <a:xfrm>
            <a:off x="2895600" y="2286000"/>
            <a:ext cx="762000" cy="0"/>
          </a:xfrm>
          <a:prstGeom prst="line">
            <a:avLst/>
          </a:prstGeom>
          <a:noFill/>
          <a:ln w="31750">
            <a:solidFill>
              <a:schemeClr val="tx1"/>
            </a:solidFill>
            <a:round/>
            <a:headEnd type="none" w="sm" len="sm"/>
            <a:tailEnd type="oval" w="lg" len="lg"/>
          </a:ln>
        </p:spPr>
        <p:txBody>
          <a:bodyPr/>
          <a:lstStyle/>
          <a:p>
            <a:endParaRPr lang="zh-CN" altLang="en-US"/>
          </a:p>
        </p:txBody>
      </p:sp>
      <p:sp>
        <p:nvSpPr>
          <p:cNvPr id="5136" name="Line 16"/>
          <p:cNvSpPr>
            <a:spLocks noChangeShapeType="1"/>
          </p:cNvSpPr>
          <p:nvPr/>
        </p:nvSpPr>
        <p:spPr bwMode="auto">
          <a:xfrm flipH="1">
            <a:off x="1143000" y="2286000"/>
            <a:ext cx="838200" cy="0"/>
          </a:xfrm>
          <a:prstGeom prst="line">
            <a:avLst/>
          </a:prstGeom>
          <a:noFill/>
          <a:ln w="31750">
            <a:solidFill>
              <a:schemeClr val="tx1"/>
            </a:solidFill>
            <a:round/>
            <a:headEnd type="none" w="sm" len="sm"/>
            <a:tailEnd type="oval" w="lg" len="lg"/>
          </a:ln>
        </p:spPr>
        <p:txBody>
          <a:bodyPr/>
          <a:lstStyle/>
          <a:p>
            <a:endParaRPr lang="zh-CN" altLang="en-US"/>
          </a:p>
        </p:txBody>
      </p:sp>
      <p:sp>
        <p:nvSpPr>
          <p:cNvPr id="5137" name="Text Box 17"/>
          <p:cNvSpPr txBox="1">
            <a:spLocks noChangeArrowheads="1"/>
          </p:cNvSpPr>
          <p:nvPr/>
        </p:nvSpPr>
        <p:spPr bwMode="auto">
          <a:xfrm>
            <a:off x="1981200" y="2057400"/>
            <a:ext cx="590550" cy="457200"/>
          </a:xfrm>
          <a:prstGeom prst="rect">
            <a:avLst/>
          </a:prstGeom>
          <a:noFill/>
          <a:ln w="9525" algn="ctr">
            <a:noFill/>
            <a:miter lim="800000"/>
            <a:headEnd/>
            <a:tailEnd/>
          </a:ln>
        </p:spPr>
        <p:txBody>
          <a:bodyPr wrap="none">
            <a:spAutoFit/>
          </a:bodyPr>
          <a:lstStyle/>
          <a:p>
            <a:pPr algn="l"/>
            <a:r>
              <a:rPr kumimoji="0" lang="en-GB" altLang="zh-CN" sz="2400" b="0">
                <a:latin typeface="Arial" charset="0"/>
              </a:rPr>
              <a:t>PA</a:t>
            </a:r>
          </a:p>
        </p:txBody>
      </p:sp>
      <p:sp>
        <p:nvSpPr>
          <p:cNvPr id="5138" name="Line 18"/>
          <p:cNvSpPr>
            <a:spLocks noChangeShapeType="1"/>
          </p:cNvSpPr>
          <p:nvPr/>
        </p:nvSpPr>
        <p:spPr bwMode="auto">
          <a:xfrm flipV="1">
            <a:off x="1017587" y="4438650"/>
            <a:ext cx="0" cy="1219200"/>
          </a:xfrm>
          <a:prstGeom prst="line">
            <a:avLst/>
          </a:prstGeom>
          <a:noFill/>
          <a:ln w="25400">
            <a:solidFill>
              <a:schemeClr val="tx1"/>
            </a:solidFill>
            <a:round/>
            <a:headEnd type="none" w="sm" len="sm"/>
            <a:tailEnd type="triangle" w="lg" len="med"/>
          </a:ln>
        </p:spPr>
        <p:txBody>
          <a:bodyPr/>
          <a:lstStyle/>
          <a:p>
            <a:endParaRPr lang="zh-CN" altLang="en-US"/>
          </a:p>
        </p:txBody>
      </p:sp>
      <p:sp>
        <p:nvSpPr>
          <p:cNvPr id="5139" name="Line 19"/>
          <p:cNvSpPr>
            <a:spLocks noChangeShapeType="1"/>
          </p:cNvSpPr>
          <p:nvPr/>
        </p:nvSpPr>
        <p:spPr bwMode="auto">
          <a:xfrm>
            <a:off x="1017587" y="5657850"/>
            <a:ext cx="2667000" cy="0"/>
          </a:xfrm>
          <a:prstGeom prst="line">
            <a:avLst/>
          </a:prstGeom>
          <a:noFill/>
          <a:ln w="25400">
            <a:solidFill>
              <a:schemeClr val="tx1"/>
            </a:solidFill>
            <a:round/>
            <a:headEnd type="none" w="sm" len="sm"/>
            <a:tailEnd type="triangle" w="lg" len="med"/>
          </a:ln>
        </p:spPr>
        <p:txBody>
          <a:bodyPr/>
          <a:lstStyle/>
          <a:p>
            <a:endParaRPr lang="zh-CN" altLang="en-US"/>
          </a:p>
        </p:txBody>
      </p:sp>
      <p:sp>
        <p:nvSpPr>
          <p:cNvPr id="5140" name="Line 20"/>
          <p:cNvSpPr>
            <a:spLocks noChangeShapeType="1"/>
          </p:cNvSpPr>
          <p:nvPr/>
        </p:nvSpPr>
        <p:spPr bwMode="auto">
          <a:xfrm flipV="1">
            <a:off x="1931987" y="4819650"/>
            <a:ext cx="0" cy="838200"/>
          </a:xfrm>
          <a:prstGeom prst="line">
            <a:avLst/>
          </a:prstGeom>
          <a:noFill/>
          <a:ln w="38100">
            <a:solidFill>
              <a:schemeClr val="tx1"/>
            </a:solidFill>
            <a:round/>
            <a:headEnd type="none" w="sm" len="sm"/>
            <a:tailEnd type="none" w="sm" len="sm"/>
          </a:ln>
        </p:spPr>
        <p:txBody>
          <a:bodyPr/>
          <a:lstStyle/>
          <a:p>
            <a:endParaRPr lang="zh-CN" altLang="en-US"/>
          </a:p>
        </p:txBody>
      </p:sp>
      <p:sp>
        <p:nvSpPr>
          <p:cNvPr id="5141" name="Line 21"/>
          <p:cNvSpPr>
            <a:spLocks noChangeShapeType="1"/>
          </p:cNvSpPr>
          <p:nvPr/>
        </p:nvSpPr>
        <p:spPr bwMode="auto">
          <a:xfrm flipV="1">
            <a:off x="5283200" y="4405312"/>
            <a:ext cx="0" cy="1219200"/>
          </a:xfrm>
          <a:prstGeom prst="line">
            <a:avLst/>
          </a:prstGeom>
          <a:noFill/>
          <a:ln w="25400">
            <a:solidFill>
              <a:schemeClr val="tx1"/>
            </a:solidFill>
            <a:round/>
            <a:headEnd type="none" w="sm" len="sm"/>
            <a:tailEnd type="triangle" w="lg" len="med"/>
          </a:ln>
        </p:spPr>
        <p:txBody>
          <a:bodyPr/>
          <a:lstStyle/>
          <a:p>
            <a:endParaRPr lang="zh-CN" altLang="en-US"/>
          </a:p>
        </p:txBody>
      </p:sp>
      <p:sp>
        <p:nvSpPr>
          <p:cNvPr id="5142" name="Line 22"/>
          <p:cNvSpPr>
            <a:spLocks noChangeShapeType="1"/>
          </p:cNvSpPr>
          <p:nvPr/>
        </p:nvSpPr>
        <p:spPr bwMode="auto">
          <a:xfrm>
            <a:off x="5283200" y="5624512"/>
            <a:ext cx="2667000" cy="0"/>
          </a:xfrm>
          <a:prstGeom prst="line">
            <a:avLst/>
          </a:prstGeom>
          <a:noFill/>
          <a:ln w="25400">
            <a:solidFill>
              <a:schemeClr val="tx1"/>
            </a:solidFill>
            <a:round/>
            <a:headEnd type="none" w="sm" len="sm"/>
            <a:tailEnd type="triangle" w="lg" len="med"/>
          </a:ln>
        </p:spPr>
        <p:txBody>
          <a:bodyPr/>
          <a:lstStyle/>
          <a:p>
            <a:endParaRPr lang="zh-CN" altLang="en-US"/>
          </a:p>
        </p:txBody>
      </p:sp>
      <p:sp>
        <p:nvSpPr>
          <p:cNvPr id="5143" name="Line 23"/>
          <p:cNvSpPr>
            <a:spLocks noChangeShapeType="1"/>
          </p:cNvSpPr>
          <p:nvPr/>
        </p:nvSpPr>
        <p:spPr bwMode="auto">
          <a:xfrm flipV="1">
            <a:off x="6197600" y="4405312"/>
            <a:ext cx="0" cy="1219200"/>
          </a:xfrm>
          <a:prstGeom prst="line">
            <a:avLst/>
          </a:prstGeom>
          <a:noFill/>
          <a:ln w="38100">
            <a:solidFill>
              <a:schemeClr val="tx1"/>
            </a:solidFill>
            <a:round/>
            <a:headEnd type="none" w="sm" len="sm"/>
            <a:tailEnd type="none" w="sm" len="sm"/>
          </a:ln>
        </p:spPr>
        <p:txBody>
          <a:bodyPr/>
          <a:lstStyle/>
          <a:p>
            <a:endParaRPr lang="zh-CN" altLang="en-US"/>
          </a:p>
        </p:txBody>
      </p:sp>
      <p:sp>
        <p:nvSpPr>
          <p:cNvPr id="5144" name="AutoShape 24"/>
          <p:cNvSpPr>
            <a:spLocks noChangeArrowheads="1"/>
          </p:cNvSpPr>
          <p:nvPr/>
        </p:nvSpPr>
        <p:spPr bwMode="auto">
          <a:xfrm>
            <a:off x="4368800" y="4762500"/>
            <a:ext cx="381000" cy="457200"/>
          </a:xfrm>
          <a:prstGeom prst="rightArrow">
            <a:avLst>
              <a:gd name="adj1" fmla="val 50000"/>
              <a:gd name="adj2" fmla="val 25000"/>
            </a:avLst>
          </a:prstGeom>
          <a:noFill/>
          <a:ln w="19050" algn="ctr">
            <a:solidFill>
              <a:schemeClr val="tx1"/>
            </a:solidFill>
            <a:miter lim="800000"/>
            <a:headEnd/>
            <a:tailEnd/>
          </a:ln>
        </p:spPr>
        <p:txBody>
          <a:bodyPr wrap="none" anchor="ctr">
            <a:spAutoFit/>
          </a:bodyPr>
          <a:lstStyle/>
          <a:p>
            <a:endParaRPr lang="zh-CN" altLang="en-US"/>
          </a:p>
        </p:txBody>
      </p:sp>
      <p:sp>
        <p:nvSpPr>
          <p:cNvPr id="5145" name="Line 25"/>
          <p:cNvSpPr>
            <a:spLocks noChangeShapeType="1"/>
          </p:cNvSpPr>
          <p:nvPr/>
        </p:nvSpPr>
        <p:spPr bwMode="auto">
          <a:xfrm>
            <a:off x="6116638" y="2971800"/>
            <a:ext cx="1731962" cy="0"/>
          </a:xfrm>
          <a:prstGeom prst="line">
            <a:avLst/>
          </a:prstGeom>
          <a:noFill/>
          <a:ln w="38100">
            <a:solidFill>
              <a:schemeClr val="tx1"/>
            </a:solidFill>
            <a:miter lim="800000"/>
            <a:headEnd/>
            <a:tailEnd type="triangle" w="med" len="med"/>
          </a:ln>
        </p:spPr>
        <p:txBody>
          <a:bodyPr wrap="none"/>
          <a:lstStyle/>
          <a:p>
            <a:endParaRPr lang="zh-CN" altLang="en-US"/>
          </a:p>
        </p:txBody>
      </p:sp>
      <p:sp>
        <p:nvSpPr>
          <p:cNvPr id="5146" name="Text Box 26"/>
          <p:cNvSpPr txBox="1">
            <a:spLocks noChangeArrowheads="1"/>
          </p:cNvSpPr>
          <p:nvPr/>
        </p:nvSpPr>
        <p:spPr bwMode="auto">
          <a:xfrm>
            <a:off x="7372350" y="2971800"/>
            <a:ext cx="627063" cy="366713"/>
          </a:xfrm>
          <a:prstGeom prst="rect">
            <a:avLst/>
          </a:prstGeom>
          <a:noFill/>
          <a:ln w="9525">
            <a:noFill/>
            <a:miter lim="800000"/>
            <a:headEnd/>
            <a:tailEnd/>
          </a:ln>
        </p:spPr>
        <p:txBody>
          <a:bodyPr>
            <a:spAutoFit/>
          </a:bodyPr>
          <a:lstStyle/>
          <a:p>
            <a:pPr algn="l"/>
            <a:r>
              <a:rPr kumimoji="0" lang="en-US" altLang="zh-CN" sz="1800" dirty="0">
                <a:solidFill>
                  <a:srgbClr val="0000FF"/>
                </a:solidFill>
                <a:latin typeface="Arial" charset="0"/>
              </a:rPr>
              <a:t>P</a:t>
            </a:r>
            <a:r>
              <a:rPr kumimoji="0" lang="en-US" altLang="zh-CN" sz="1600" dirty="0">
                <a:solidFill>
                  <a:srgbClr val="0000FF"/>
                </a:solidFill>
                <a:latin typeface="Arial" charset="0"/>
              </a:rPr>
              <a:t>in</a:t>
            </a:r>
          </a:p>
        </p:txBody>
      </p:sp>
      <p:sp>
        <p:nvSpPr>
          <p:cNvPr id="5147" name="Text Box 27"/>
          <p:cNvSpPr txBox="1">
            <a:spLocks noChangeArrowheads="1"/>
          </p:cNvSpPr>
          <p:nvPr/>
        </p:nvSpPr>
        <p:spPr bwMode="auto">
          <a:xfrm>
            <a:off x="5334000" y="1447800"/>
            <a:ext cx="784225" cy="366713"/>
          </a:xfrm>
          <a:prstGeom prst="rect">
            <a:avLst/>
          </a:prstGeom>
          <a:noFill/>
          <a:ln w="9525">
            <a:noFill/>
            <a:miter lim="800000"/>
            <a:headEnd/>
            <a:tailEnd/>
          </a:ln>
        </p:spPr>
        <p:txBody>
          <a:bodyPr>
            <a:spAutoFit/>
          </a:bodyPr>
          <a:lstStyle/>
          <a:p>
            <a:pPr algn="l"/>
            <a:r>
              <a:rPr kumimoji="0" lang="en-US" altLang="zh-CN" sz="1800" dirty="0">
                <a:solidFill>
                  <a:srgbClr val="0000FF"/>
                </a:solidFill>
                <a:latin typeface="Arial" charset="0"/>
              </a:rPr>
              <a:t>P</a:t>
            </a:r>
            <a:r>
              <a:rPr kumimoji="0" lang="en-US" altLang="zh-CN" sz="1600" dirty="0">
                <a:solidFill>
                  <a:srgbClr val="0000FF"/>
                </a:solidFill>
                <a:latin typeface="Arial" charset="0"/>
              </a:rPr>
              <a:t>out</a:t>
            </a:r>
          </a:p>
        </p:txBody>
      </p:sp>
      <p:sp>
        <p:nvSpPr>
          <p:cNvPr id="5148" name="Line 28"/>
          <p:cNvSpPr>
            <a:spLocks noChangeShapeType="1"/>
          </p:cNvSpPr>
          <p:nvPr/>
        </p:nvSpPr>
        <p:spPr bwMode="auto">
          <a:xfrm flipV="1">
            <a:off x="6096000" y="1752600"/>
            <a:ext cx="1447800" cy="1219200"/>
          </a:xfrm>
          <a:prstGeom prst="line">
            <a:avLst/>
          </a:prstGeom>
          <a:noFill/>
          <a:ln w="38100">
            <a:solidFill>
              <a:schemeClr val="tx1"/>
            </a:solidFill>
            <a:round/>
            <a:headEnd/>
            <a:tailEnd/>
          </a:ln>
        </p:spPr>
        <p:txBody>
          <a:bodyPr>
            <a:spAutoFit/>
          </a:bodyPr>
          <a:lstStyle/>
          <a:p>
            <a:endParaRPr lang="zh-CN" altLang="en-US"/>
          </a:p>
        </p:txBody>
      </p:sp>
      <p:graphicFrame>
        <p:nvGraphicFramePr>
          <p:cNvPr id="5122" name="Object 29"/>
          <p:cNvGraphicFramePr>
            <a:graphicFrameLocks noChangeAspect="1"/>
          </p:cNvGraphicFramePr>
          <p:nvPr>
            <p:extLst>
              <p:ext uri="{D42A27DB-BD31-4B8C-83A1-F6EECF244321}">
                <p14:modId xmlns:p14="http://schemas.microsoft.com/office/powerpoint/2010/main" val="2371796241"/>
              </p:ext>
            </p:extLst>
          </p:nvPr>
        </p:nvGraphicFramePr>
        <p:xfrm>
          <a:off x="1779587" y="5734050"/>
          <a:ext cx="325438" cy="419100"/>
        </p:xfrm>
        <a:graphic>
          <a:graphicData uri="http://schemas.openxmlformats.org/presentationml/2006/ole">
            <mc:AlternateContent xmlns:mc="http://schemas.openxmlformats.org/markup-compatibility/2006">
              <mc:Choice xmlns:v="urn:schemas-microsoft-com:vml" Requires="v">
                <p:oleObj spid="_x0000_s182170" name="Equation" r:id="rId3" imgW="177480" imgH="228600" progId="Equation.3">
                  <p:embed/>
                </p:oleObj>
              </mc:Choice>
              <mc:Fallback>
                <p:oleObj name="Equation" r:id="rId3" imgW="17748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9587" y="5734050"/>
                        <a:ext cx="325438"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3" name="Object 30"/>
          <p:cNvGraphicFramePr>
            <a:graphicFrameLocks noChangeAspect="1"/>
          </p:cNvGraphicFramePr>
          <p:nvPr>
            <p:extLst>
              <p:ext uri="{D42A27DB-BD31-4B8C-83A1-F6EECF244321}">
                <p14:modId xmlns:p14="http://schemas.microsoft.com/office/powerpoint/2010/main" val="1533817025"/>
              </p:ext>
            </p:extLst>
          </p:nvPr>
        </p:nvGraphicFramePr>
        <p:xfrm>
          <a:off x="6022975" y="5700712"/>
          <a:ext cx="325438" cy="419100"/>
        </p:xfrm>
        <a:graphic>
          <a:graphicData uri="http://schemas.openxmlformats.org/presentationml/2006/ole">
            <mc:AlternateContent xmlns:mc="http://schemas.openxmlformats.org/markup-compatibility/2006">
              <mc:Choice xmlns:v="urn:schemas-microsoft-com:vml" Requires="v">
                <p:oleObj spid="_x0000_s182171" name="Equation" r:id="rId5" imgW="177480" imgH="228600" progId="Equation.3">
                  <p:embed/>
                </p:oleObj>
              </mc:Choice>
              <mc:Fallback>
                <p:oleObj name="Equation" r:id="rId5" imgW="17748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2975" y="5700712"/>
                        <a:ext cx="325438"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4" name="Object 31"/>
          <p:cNvGraphicFramePr>
            <a:graphicFrameLocks noChangeAspect="1"/>
          </p:cNvGraphicFramePr>
          <p:nvPr>
            <p:extLst>
              <p:ext uri="{D42A27DB-BD31-4B8C-83A1-F6EECF244321}">
                <p14:modId xmlns:p14="http://schemas.microsoft.com/office/powerpoint/2010/main" val="187283333"/>
              </p:ext>
            </p:extLst>
          </p:nvPr>
        </p:nvGraphicFramePr>
        <p:xfrm>
          <a:off x="7799388" y="5799137"/>
          <a:ext cx="277812" cy="373063"/>
        </p:xfrm>
        <a:graphic>
          <a:graphicData uri="http://schemas.openxmlformats.org/presentationml/2006/ole">
            <mc:AlternateContent xmlns:mc="http://schemas.openxmlformats.org/markup-compatibility/2006">
              <mc:Choice xmlns:v="urn:schemas-microsoft-com:vml" Requires="v">
                <p:oleObj spid="_x0000_s182172" name="Equation" r:id="rId6" imgW="152280" imgH="203040" progId="Equation.3">
                  <p:embed/>
                </p:oleObj>
              </mc:Choice>
              <mc:Fallback>
                <p:oleObj name="Equation" r:id="rId6" imgW="152280" imgH="203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99388" y="5799137"/>
                        <a:ext cx="277812" cy="373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5" name="Object 32"/>
          <p:cNvGraphicFramePr>
            <a:graphicFrameLocks noChangeAspect="1"/>
          </p:cNvGraphicFramePr>
          <p:nvPr>
            <p:extLst>
              <p:ext uri="{D42A27DB-BD31-4B8C-83A1-F6EECF244321}">
                <p14:modId xmlns:p14="http://schemas.microsoft.com/office/powerpoint/2010/main" val="3637477593"/>
              </p:ext>
            </p:extLst>
          </p:nvPr>
        </p:nvGraphicFramePr>
        <p:xfrm>
          <a:off x="1790700" y="4343400"/>
          <a:ext cx="301625" cy="303213"/>
        </p:xfrm>
        <a:graphic>
          <a:graphicData uri="http://schemas.openxmlformats.org/presentationml/2006/ole">
            <mc:AlternateContent xmlns:mc="http://schemas.openxmlformats.org/markup-compatibility/2006">
              <mc:Choice xmlns:v="urn:schemas-microsoft-com:vml" Requires="v">
                <p:oleObj spid="_x0000_s182173" name="Equation" r:id="rId8" imgW="164880" imgH="164880" progId="Equation.3">
                  <p:embed/>
                </p:oleObj>
              </mc:Choice>
              <mc:Fallback>
                <p:oleObj name="Equation" r:id="rId8" imgW="164880" imgH="1648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90700" y="4343400"/>
                        <a:ext cx="301625" cy="303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6" name="Object 33"/>
          <p:cNvGraphicFramePr>
            <a:graphicFrameLocks noChangeAspect="1"/>
          </p:cNvGraphicFramePr>
          <p:nvPr>
            <p:extLst>
              <p:ext uri="{D42A27DB-BD31-4B8C-83A1-F6EECF244321}">
                <p14:modId xmlns:p14="http://schemas.microsoft.com/office/powerpoint/2010/main" val="1001642932"/>
              </p:ext>
            </p:extLst>
          </p:nvPr>
        </p:nvGraphicFramePr>
        <p:xfrm>
          <a:off x="5895975" y="4035425"/>
          <a:ext cx="581025" cy="395287"/>
        </p:xfrm>
        <a:graphic>
          <a:graphicData uri="http://schemas.openxmlformats.org/presentationml/2006/ole">
            <mc:AlternateContent xmlns:mc="http://schemas.openxmlformats.org/markup-compatibility/2006">
              <mc:Choice xmlns:v="urn:schemas-microsoft-com:vml" Requires="v">
                <p:oleObj spid="_x0000_s182174" name="Equation" r:id="rId10" imgW="317160" imgH="215640" progId="Equation.3">
                  <p:embed/>
                </p:oleObj>
              </mc:Choice>
              <mc:Fallback>
                <p:oleObj name="Equation" r:id="rId10" imgW="317160" imgH="2156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95975" y="4035425"/>
                        <a:ext cx="581025" cy="395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7" name="Object 34"/>
          <p:cNvGraphicFramePr>
            <a:graphicFrameLocks noChangeAspect="1"/>
          </p:cNvGraphicFramePr>
          <p:nvPr>
            <p:extLst>
              <p:ext uri="{D42A27DB-BD31-4B8C-83A1-F6EECF244321}">
                <p14:modId xmlns:p14="http://schemas.microsoft.com/office/powerpoint/2010/main" val="2614279963"/>
              </p:ext>
            </p:extLst>
          </p:nvPr>
        </p:nvGraphicFramePr>
        <p:xfrm>
          <a:off x="838200" y="2514600"/>
          <a:ext cx="673100" cy="457200"/>
        </p:xfrm>
        <a:graphic>
          <a:graphicData uri="http://schemas.openxmlformats.org/presentationml/2006/ole">
            <mc:AlternateContent xmlns:mc="http://schemas.openxmlformats.org/markup-compatibility/2006">
              <mc:Choice xmlns:v="urn:schemas-microsoft-com:vml" Requires="v">
                <p:oleObj spid="_x0000_s182175" name="Equation" r:id="rId12" imgW="330120" imgH="228600" progId="Equation.3">
                  <p:embed/>
                </p:oleObj>
              </mc:Choice>
              <mc:Fallback>
                <p:oleObj name="Equation" r:id="rId12" imgW="330120" imgH="2286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8200" y="2514600"/>
                        <a:ext cx="673100" cy="457200"/>
                      </a:xfrm>
                      <a:prstGeom prst="rect">
                        <a:avLst/>
                      </a:prstGeom>
                      <a:noFill/>
                      <a:extLst/>
                    </p:spPr>
                  </p:pic>
                </p:oleObj>
              </mc:Fallback>
            </mc:AlternateContent>
          </a:graphicData>
        </a:graphic>
      </p:graphicFrame>
      <p:graphicFrame>
        <p:nvGraphicFramePr>
          <p:cNvPr id="5128" name="Object 35"/>
          <p:cNvGraphicFramePr>
            <a:graphicFrameLocks noChangeAspect="1"/>
          </p:cNvGraphicFramePr>
          <p:nvPr>
            <p:extLst>
              <p:ext uri="{D42A27DB-BD31-4B8C-83A1-F6EECF244321}">
                <p14:modId xmlns:p14="http://schemas.microsoft.com/office/powerpoint/2010/main" val="3800459362"/>
              </p:ext>
            </p:extLst>
          </p:nvPr>
        </p:nvGraphicFramePr>
        <p:xfrm>
          <a:off x="3263900" y="2514600"/>
          <a:ext cx="698500" cy="457200"/>
        </p:xfrm>
        <a:graphic>
          <a:graphicData uri="http://schemas.openxmlformats.org/presentationml/2006/ole">
            <mc:AlternateContent xmlns:mc="http://schemas.openxmlformats.org/markup-compatibility/2006">
              <mc:Choice xmlns:v="urn:schemas-microsoft-com:vml" Requires="v">
                <p:oleObj spid="_x0000_s182176" name="Equation" r:id="rId14" imgW="342720" imgH="228600" progId="Equation.3">
                  <p:embed/>
                </p:oleObj>
              </mc:Choice>
              <mc:Fallback>
                <p:oleObj name="Equation" r:id="rId14" imgW="342720" imgH="2286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63900" y="2514600"/>
                        <a:ext cx="698500" cy="457200"/>
                      </a:xfrm>
                      <a:prstGeom prst="rect">
                        <a:avLst/>
                      </a:prstGeom>
                      <a:noFill/>
                      <a:extLst/>
                    </p:spPr>
                  </p:pic>
                </p:oleObj>
              </mc:Fallback>
            </mc:AlternateContent>
          </a:graphicData>
        </a:graphic>
      </p:graphicFrame>
      <p:sp>
        <p:nvSpPr>
          <p:cNvPr id="5149" name="Line 36"/>
          <p:cNvSpPr>
            <a:spLocks noChangeShapeType="1"/>
          </p:cNvSpPr>
          <p:nvPr/>
        </p:nvSpPr>
        <p:spPr bwMode="auto">
          <a:xfrm flipV="1">
            <a:off x="6096000" y="1600200"/>
            <a:ext cx="0" cy="1371600"/>
          </a:xfrm>
          <a:prstGeom prst="line">
            <a:avLst/>
          </a:prstGeom>
          <a:noFill/>
          <a:ln w="38100">
            <a:solidFill>
              <a:schemeClr val="tx1"/>
            </a:solidFill>
            <a:round/>
            <a:headEnd/>
            <a:tailEnd type="triangle" w="med" len="med"/>
          </a:ln>
        </p:spPr>
        <p:txBody>
          <a:bodyPr/>
          <a:lstStyle/>
          <a:p>
            <a:endParaRPr lang="zh-CN" altLang="en-US"/>
          </a:p>
        </p:txBody>
      </p:sp>
      <p:graphicFrame>
        <p:nvGraphicFramePr>
          <p:cNvPr id="5129" name="Object 37"/>
          <p:cNvGraphicFramePr>
            <a:graphicFrameLocks noChangeAspect="1"/>
          </p:cNvGraphicFramePr>
          <p:nvPr>
            <p:extLst>
              <p:ext uri="{D42A27DB-BD31-4B8C-83A1-F6EECF244321}">
                <p14:modId xmlns:p14="http://schemas.microsoft.com/office/powerpoint/2010/main" val="2194562598"/>
              </p:ext>
            </p:extLst>
          </p:nvPr>
        </p:nvGraphicFramePr>
        <p:xfrm>
          <a:off x="3532187" y="5886450"/>
          <a:ext cx="277813" cy="373063"/>
        </p:xfrm>
        <a:graphic>
          <a:graphicData uri="http://schemas.openxmlformats.org/presentationml/2006/ole">
            <mc:AlternateContent xmlns:mc="http://schemas.openxmlformats.org/markup-compatibility/2006">
              <mc:Choice xmlns:v="urn:schemas-microsoft-com:vml" Requires="v">
                <p:oleObj spid="_x0000_s182177" name="Equation" r:id="rId16" imgW="152280" imgH="203040" progId="Equation.3">
                  <p:embed/>
                </p:oleObj>
              </mc:Choice>
              <mc:Fallback>
                <p:oleObj name="Equation" r:id="rId16" imgW="152280" imgH="203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32187" y="5886450"/>
                        <a:ext cx="277813" cy="373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fld id="{BFEB24BD-BE86-410A-BF7A-1F4EAF97620B}" type="slidenum">
              <a:rPr lang="en-US" altLang="zh-CN" smtClean="0"/>
              <a:pPr/>
              <a:t>32</a:t>
            </a:fld>
            <a:endParaRPr lang="en-US" altLang="zh-CN"/>
          </a:p>
        </p:txBody>
      </p:sp>
    </p:spTree>
    <p:extLst>
      <p:ext uri="{BB962C8B-B14F-4D97-AF65-F5344CB8AC3E}">
        <p14:creationId xmlns:p14="http://schemas.microsoft.com/office/powerpoint/2010/main" val="37783784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Rectangle 2"/>
          <p:cNvSpPr>
            <a:spLocks noGrp="1" noChangeArrowheads="1"/>
          </p:cNvSpPr>
          <p:nvPr>
            <p:ph type="title"/>
          </p:nvPr>
        </p:nvSpPr>
        <p:spPr/>
        <p:txBody>
          <a:bodyPr/>
          <a:lstStyle/>
          <a:p>
            <a:r>
              <a:rPr lang="zh-CN" altLang="en-GB" sz="4000" b="1" kern="1200" dirty="0">
                <a:solidFill>
                  <a:srgbClr val="381850"/>
                </a:solidFill>
                <a:latin typeface="微软雅黑" panose="020B0503020204020204" pitchFamily="34" charset="-122"/>
                <a:ea typeface="微软雅黑" panose="020B0503020204020204" pitchFamily="34" charset="-122"/>
              </a:rPr>
              <a:t>非线性放大器</a:t>
            </a:r>
            <a:endParaRPr lang="zh-CN" altLang="en-US" sz="4000" b="1" kern="1200" dirty="0">
              <a:solidFill>
                <a:srgbClr val="381850"/>
              </a:solidFill>
              <a:latin typeface="微软雅黑" panose="020B0503020204020204" pitchFamily="34" charset="-122"/>
              <a:ea typeface="微软雅黑" panose="020B0503020204020204" pitchFamily="34" charset="-122"/>
            </a:endParaRPr>
          </a:p>
        </p:txBody>
      </p:sp>
      <p:sp>
        <p:nvSpPr>
          <p:cNvPr id="6161" name="Rectangle 4"/>
          <p:cNvSpPr>
            <a:spLocks noChangeArrowheads="1"/>
          </p:cNvSpPr>
          <p:nvPr/>
        </p:nvSpPr>
        <p:spPr bwMode="auto">
          <a:xfrm>
            <a:off x="1066800" y="928688"/>
            <a:ext cx="7793038" cy="838200"/>
          </a:xfrm>
          <a:prstGeom prst="rect">
            <a:avLst/>
          </a:prstGeom>
          <a:noFill/>
          <a:ln w="9525">
            <a:noFill/>
            <a:miter lim="800000"/>
            <a:headEnd/>
            <a:tailEnd/>
          </a:ln>
        </p:spPr>
        <p:txBody>
          <a:bodyPr anchor="b"/>
          <a:lstStyle/>
          <a:p>
            <a:pPr indent="406400" algn="l" eaLnBrk="0" hangingPunct="0">
              <a:spcBef>
                <a:spcPct val="0"/>
              </a:spcBef>
            </a:pPr>
            <a:endParaRPr kumimoji="0" lang="zh-CN" altLang="en-US" sz="2000" b="0">
              <a:solidFill>
                <a:srgbClr val="000000"/>
              </a:solidFill>
              <a:latin typeface="Arial" charset="0"/>
            </a:endParaRPr>
          </a:p>
        </p:txBody>
      </p:sp>
      <p:sp>
        <p:nvSpPr>
          <p:cNvPr id="6162" name="Line 5"/>
          <p:cNvSpPr>
            <a:spLocks noChangeShapeType="1"/>
          </p:cNvSpPr>
          <p:nvPr/>
        </p:nvSpPr>
        <p:spPr bwMode="auto">
          <a:xfrm>
            <a:off x="1828800" y="2224088"/>
            <a:ext cx="0" cy="914400"/>
          </a:xfrm>
          <a:prstGeom prst="line">
            <a:avLst/>
          </a:prstGeom>
          <a:noFill/>
          <a:ln w="38100">
            <a:solidFill>
              <a:schemeClr val="tx1"/>
            </a:solidFill>
            <a:round/>
            <a:headEnd type="none" w="sm" len="sm"/>
            <a:tailEnd type="none" w="sm" len="sm"/>
          </a:ln>
        </p:spPr>
        <p:txBody>
          <a:bodyPr/>
          <a:lstStyle/>
          <a:p>
            <a:endParaRPr lang="zh-CN" altLang="en-US"/>
          </a:p>
        </p:txBody>
      </p:sp>
      <p:sp>
        <p:nvSpPr>
          <p:cNvPr id="6163" name="Line 6"/>
          <p:cNvSpPr>
            <a:spLocks noChangeShapeType="1"/>
          </p:cNvSpPr>
          <p:nvPr/>
        </p:nvSpPr>
        <p:spPr bwMode="auto">
          <a:xfrm>
            <a:off x="1828800" y="2224088"/>
            <a:ext cx="914400" cy="457200"/>
          </a:xfrm>
          <a:prstGeom prst="line">
            <a:avLst/>
          </a:prstGeom>
          <a:noFill/>
          <a:ln w="38100">
            <a:solidFill>
              <a:schemeClr val="tx1"/>
            </a:solidFill>
            <a:round/>
            <a:headEnd type="none" w="sm" len="sm"/>
            <a:tailEnd type="none" w="sm" len="sm"/>
          </a:ln>
        </p:spPr>
        <p:txBody>
          <a:bodyPr/>
          <a:lstStyle/>
          <a:p>
            <a:endParaRPr lang="zh-CN" altLang="en-US"/>
          </a:p>
        </p:txBody>
      </p:sp>
      <p:sp>
        <p:nvSpPr>
          <p:cNvPr id="6164" name="Line 7"/>
          <p:cNvSpPr>
            <a:spLocks noChangeShapeType="1"/>
          </p:cNvSpPr>
          <p:nvPr/>
        </p:nvSpPr>
        <p:spPr bwMode="auto">
          <a:xfrm flipV="1">
            <a:off x="1828800" y="2681288"/>
            <a:ext cx="914400" cy="457200"/>
          </a:xfrm>
          <a:prstGeom prst="line">
            <a:avLst/>
          </a:prstGeom>
          <a:noFill/>
          <a:ln w="38100">
            <a:solidFill>
              <a:schemeClr val="tx1"/>
            </a:solidFill>
            <a:round/>
            <a:headEnd type="none" w="sm" len="sm"/>
            <a:tailEnd type="none" w="sm" len="sm"/>
          </a:ln>
        </p:spPr>
        <p:txBody>
          <a:bodyPr/>
          <a:lstStyle/>
          <a:p>
            <a:endParaRPr lang="zh-CN" altLang="en-US"/>
          </a:p>
        </p:txBody>
      </p:sp>
      <p:sp>
        <p:nvSpPr>
          <p:cNvPr id="6165" name="Line 8"/>
          <p:cNvSpPr>
            <a:spLocks noChangeShapeType="1"/>
          </p:cNvSpPr>
          <p:nvPr/>
        </p:nvSpPr>
        <p:spPr bwMode="auto">
          <a:xfrm>
            <a:off x="2743200" y="2681288"/>
            <a:ext cx="762000" cy="0"/>
          </a:xfrm>
          <a:prstGeom prst="line">
            <a:avLst/>
          </a:prstGeom>
          <a:noFill/>
          <a:ln w="31750">
            <a:solidFill>
              <a:schemeClr val="tx1"/>
            </a:solidFill>
            <a:round/>
            <a:headEnd type="none" w="sm" len="sm"/>
            <a:tailEnd type="oval" w="lg" len="lg"/>
          </a:ln>
        </p:spPr>
        <p:txBody>
          <a:bodyPr/>
          <a:lstStyle/>
          <a:p>
            <a:endParaRPr lang="zh-CN" altLang="en-US"/>
          </a:p>
        </p:txBody>
      </p:sp>
      <p:sp>
        <p:nvSpPr>
          <p:cNvPr id="6166" name="Line 9"/>
          <p:cNvSpPr>
            <a:spLocks noChangeShapeType="1"/>
          </p:cNvSpPr>
          <p:nvPr/>
        </p:nvSpPr>
        <p:spPr bwMode="auto">
          <a:xfrm flipH="1">
            <a:off x="990600" y="2681288"/>
            <a:ext cx="838200" cy="0"/>
          </a:xfrm>
          <a:prstGeom prst="line">
            <a:avLst/>
          </a:prstGeom>
          <a:noFill/>
          <a:ln w="31750">
            <a:solidFill>
              <a:schemeClr val="tx1"/>
            </a:solidFill>
            <a:round/>
            <a:headEnd type="none" w="sm" len="sm"/>
            <a:tailEnd type="oval" w="lg" len="lg"/>
          </a:ln>
        </p:spPr>
        <p:txBody>
          <a:bodyPr/>
          <a:lstStyle/>
          <a:p>
            <a:endParaRPr lang="zh-CN" altLang="en-US"/>
          </a:p>
        </p:txBody>
      </p:sp>
      <p:graphicFrame>
        <p:nvGraphicFramePr>
          <p:cNvPr id="6146" name="Object 10"/>
          <p:cNvGraphicFramePr>
            <a:graphicFrameLocks noChangeAspect="1"/>
          </p:cNvGraphicFramePr>
          <p:nvPr/>
        </p:nvGraphicFramePr>
        <p:xfrm>
          <a:off x="762000" y="2909888"/>
          <a:ext cx="533400" cy="371475"/>
        </p:xfrm>
        <a:graphic>
          <a:graphicData uri="http://schemas.openxmlformats.org/presentationml/2006/ole">
            <mc:AlternateContent xmlns:mc="http://schemas.openxmlformats.org/markup-compatibility/2006">
              <mc:Choice xmlns:v="urn:schemas-microsoft-com:vml" Requires="v">
                <p:oleObj spid="_x0000_s188748" name="Equation" r:id="rId3" imgW="291960" imgH="203040" progId="">
                  <p:embed/>
                </p:oleObj>
              </mc:Choice>
              <mc:Fallback>
                <p:oleObj name="Equation" r:id="rId3" imgW="291960" imgH="20304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2909888"/>
                        <a:ext cx="533400"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7" name="Object 11"/>
          <p:cNvGraphicFramePr>
            <a:graphicFrameLocks noChangeAspect="1"/>
          </p:cNvGraphicFramePr>
          <p:nvPr/>
        </p:nvGraphicFramePr>
        <p:xfrm>
          <a:off x="3036888" y="2909888"/>
          <a:ext cx="555625" cy="371475"/>
        </p:xfrm>
        <a:graphic>
          <a:graphicData uri="http://schemas.openxmlformats.org/presentationml/2006/ole">
            <mc:AlternateContent xmlns:mc="http://schemas.openxmlformats.org/markup-compatibility/2006">
              <mc:Choice xmlns:v="urn:schemas-microsoft-com:vml" Requires="v">
                <p:oleObj spid="_x0000_s188749" name="Equation" r:id="rId5" imgW="304560" imgH="203040" progId="">
                  <p:embed/>
                </p:oleObj>
              </mc:Choice>
              <mc:Fallback>
                <p:oleObj name="Equation" r:id="rId5" imgW="304560" imgH="20304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36888" y="2909888"/>
                        <a:ext cx="555625"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67" name="Text Box 12"/>
          <p:cNvSpPr txBox="1">
            <a:spLocks noChangeArrowheads="1"/>
          </p:cNvSpPr>
          <p:nvPr/>
        </p:nvSpPr>
        <p:spPr bwMode="auto">
          <a:xfrm>
            <a:off x="6541294" y="3281363"/>
            <a:ext cx="2025650" cy="366713"/>
          </a:xfrm>
          <a:prstGeom prst="rect">
            <a:avLst/>
          </a:prstGeom>
          <a:noFill/>
          <a:ln w="12700">
            <a:noFill/>
            <a:miter lim="800000"/>
            <a:headEnd type="none" w="sm" len="sm"/>
            <a:tailEnd type="none" w="sm" len="sm"/>
          </a:ln>
        </p:spPr>
        <p:txBody>
          <a:bodyPr wrap="none">
            <a:spAutoFit/>
          </a:bodyPr>
          <a:lstStyle/>
          <a:p>
            <a:pPr algn="l" eaLnBrk="0" hangingPunct="0">
              <a:spcBef>
                <a:spcPct val="0"/>
              </a:spcBef>
            </a:pPr>
            <a:r>
              <a:rPr kumimoji="0" lang="zh-CN" altLang="en-US" sz="1800" b="1" dirty="0">
                <a:latin typeface="Arial" charset="0"/>
              </a:rPr>
              <a:t>非线性功率放大器</a:t>
            </a:r>
            <a:endParaRPr kumimoji="0" lang="zh-CN" altLang="en-GB" sz="1800" b="1" dirty="0">
              <a:latin typeface="Arial" charset="0"/>
            </a:endParaRPr>
          </a:p>
        </p:txBody>
      </p:sp>
      <p:sp>
        <p:nvSpPr>
          <p:cNvPr id="6168" name="Text Box 13"/>
          <p:cNvSpPr txBox="1">
            <a:spLocks noChangeArrowheads="1"/>
          </p:cNvSpPr>
          <p:nvPr/>
        </p:nvSpPr>
        <p:spPr bwMode="auto">
          <a:xfrm>
            <a:off x="1828800" y="2452688"/>
            <a:ext cx="590550" cy="457200"/>
          </a:xfrm>
          <a:prstGeom prst="rect">
            <a:avLst/>
          </a:prstGeom>
          <a:noFill/>
          <a:ln w="9525" algn="ctr">
            <a:noFill/>
            <a:miter lim="800000"/>
            <a:headEnd/>
            <a:tailEnd/>
          </a:ln>
        </p:spPr>
        <p:txBody>
          <a:bodyPr wrap="none">
            <a:spAutoFit/>
          </a:bodyPr>
          <a:lstStyle/>
          <a:p>
            <a:pPr algn="l"/>
            <a:r>
              <a:rPr kumimoji="0" lang="en-GB" altLang="zh-CN" sz="2400" b="0">
                <a:latin typeface="Arial" charset="0"/>
              </a:rPr>
              <a:t>PA</a:t>
            </a:r>
          </a:p>
        </p:txBody>
      </p:sp>
      <p:sp>
        <p:nvSpPr>
          <p:cNvPr id="6169" name="Line 14"/>
          <p:cNvSpPr>
            <a:spLocks noChangeShapeType="1"/>
          </p:cNvSpPr>
          <p:nvPr/>
        </p:nvSpPr>
        <p:spPr bwMode="auto">
          <a:xfrm flipV="1">
            <a:off x="1219200" y="3889375"/>
            <a:ext cx="0" cy="1219200"/>
          </a:xfrm>
          <a:prstGeom prst="line">
            <a:avLst/>
          </a:prstGeom>
          <a:noFill/>
          <a:ln w="25400">
            <a:solidFill>
              <a:schemeClr val="tx1"/>
            </a:solidFill>
            <a:round/>
            <a:headEnd type="none" w="sm" len="sm"/>
            <a:tailEnd type="triangle" w="lg" len="med"/>
          </a:ln>
        </p:spPr>
        <p:txBody>
          <a:bodyPr/>
          <a:lstStyle/>
          <a:p>
            <a:endParaRPr lang="zh-CN" altLang="en-US"/>
          </a:p>
        </p:txBody>
      </p:sp>
      <p:sp>
        <p:nvSpPr>
          <p:cNvPr id="6170" name="Line 15"/>
          <p:cNvSpPr>
            <a:spLocks noChangeShapeType="1"/>
          </p:cNvSpPr>
          <p:nvPr/>
        </p:nvSpPr>
        <p:spPr bwMode="auto">
          <a:xfrm>
            <a:off x="1219200" y="5108575"/>
            <a:ext cx="1905000" cy="0"/>
          </a:xfrm>
          <a:prstGeom prst="line">
            <a:avLst/>
          </a:prstGeom>
          <a:noFill/>
          <a:ln w="25400">
            <a:solidFill>
              <a:schemeClr val="tx1"/>
            </a:solidFill>
            <a:round/>
            <a:headEnd type="none" w="sm" len="sm"/>
            <a:tailEnd type="triangle" w="lg" len="med"/>
          </a:ln>
        </p:spPr>
        <p:txBody>
          <a:bodyPr/>
          <a:lstStyle/>
          <a:p>
            <a:endParaRPr lang="zh-CN" altLang="en-US"/>
          </a:p>
        </p:txBody>
      </p:sp>
      <p:sp>
        <p:nvSpPr>
          <p:cNvPr id="6171" name="Line 16"/>
          <p:cNvSpPr>
            <a:spLocks noChangeShapeType="1"/>
          </p:cNvSpPr>
          <p:nvPr/>
        </p:nvSpPr>
        <p:spPr bwMode="auto">
          <a:xfrm flipV="1">
            <a:off x="2133600" y="4270375"/>
            <a:ext cx="0" cy="838200"/>
          </a:xfrm>
          <a:prstGeom prst="line">
            <a:avLst/>
          </a:prstGeom>
          <a:noFill/>
          <a:ln w="38100">
            <a:solidFill>
              <a:schemeClr val="tx1"/>
            </a:solidFill>
            <a:round/>
            <a:headEnd type="none" w="sm" len="sm"/>
            <a:tailEnd type="none" w="sm" len="sm"/>
          </a:ln>
        </p:spPr>
        <p:txBody>
          <a:bodyPr/>
          <a:lstStyle/>
          <a:p>
            <a:endParaRPr lang="zh-CN" altLang="en-US"/>
          </a:p>
        </p:txBody>
      </p:sp>
      <p:graphicFrame>
        <p:nvGraphicFramePr>
          <p:cNvPr id="6148" name="Object 17"/>
          <p:cNvGraphicFramePr>
            <a:graphicFrameLocks noChangeAspect="1"/>
          </p:cNvGraphicFramePr>
          <p:nvPr/>
        </p:nvGraphicFramePr>
        <p:xfrm>
          <a:off x="2209800" y="3965575"/>
          <a:ext cx="304800" cy="304800"/>
        </p:xfrm>
        <a:graphic>
          <a:graphicData uri="http://schemas.openxmlformats.org/presentationml/2006/ole">
            <mc:AlternateContent xmlns:mc="http://schemas.openxmlformats.org/markup-compatibility/2006">
              <mc:Choice xmlns:v="urn:schemas-microsoft-com:vml" Requires="v">
                <p:oleObj spid="_x0000_s188750" name="Equation" r:id="rId7" imgW="177480" imgH="177480" progId="">
                  <p:embed/>
                </p:oleObj>
              </mc:Choice>
              <mc:Fallback>
                <p:oleObj name="Equation" r:id="rId7" imgW="177480" imgH="17748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09800" y="3965575"/>
                        <a:ext cx="3048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72" name="AutoShape 18"/>
          <p:cNvSpPr>
            <a:spLocks noChangeArrowheads="1"/>
          </p:cNvSpPr>
          <p:nvPr/>
        </p:nvSpPr>
        <p:spPr bwMode="auto">
          <a:xfrm>
            <a:off x="3581400" y="4343400"/>
            <a:ext cx="381000" cy="457200"/>
          </a:xfrm>
          <a:prstGeom prst="rightArrow">
            <a:avLst>
              <a:gd name="adj1" fmla="val 50000"/>
              <a:gd name="adj2" fmla="val 25000"/>
            </a:avLst>
          </a:prstGeom>
          <a:noFill/>
          <a:ln w="28575" algn="ctr">
            <a:solidFill>
              <a:srgbClr val="0000FF"/>
            </a:solidFill>
            <a:miter lim="800000"/>
            <a:headEnd/>
            <a:tailEnd/>
          </a:ln>
        </p:spPr>
        <p:txBody>
          <a:bodyPr wrap="none" anchor="ctr">
            <a:spAutoFit/>
          </a:bodyPr>
          <a:lstStyle/>
          <a:p>
            <a:endParaRPr lang="zh-CN" altLang="en-US"/>
          </a:p>
        </p:txBody>
      </p:sp>
      <p:sp>
        <p:nvSpPr>
          <p:cNvPr id="6173" name="Line 19"/>
          <p:cNvSpPr>
            <a:spLocks noChangeShapeType="1"/>
          </p:cNvSpPr>
          <p:nvPr/>
        </p:nvSpPr>
        <p:spPr bwMode="auto">
          <a:xfrm flipV="1">
            <a:off x="5181600" y="4038600"/>
            <a:ext cx="0" cy="1219200"/>
          </a:xfrm>
          <a:prstGeom prst="line">
            <a:avLst/>
          </a:prstGeom>
          <a:noFill/>
          <a:ln w="25400">
            <a:solidFill>
              <a:schemeClr val="tx1"/>
            </a:solidFill>
            <a:round/>
            <a:headEnd type="none" w="sm" len="sm"/>
            <a:tailEnd type="triangle" w="lg" len="med"/>
          </a:ln>
        </p:spPr>
        <p:txBody>
          <a:bodyPr/>
          <a:lstStyle/>
          <a:p>
            <a:endParaRPr lang="zh-CN" altLang="en-US"/>
          </a:p>
        </p:txBody>
      </p:sp>
      <p:sp>
        <p:nvSpPr>
          <p:cNvPr id="6174" name="Line 20"/>
          <p:cNvSpPr>
            <a:spLocks noChangeShapeType="1"/>
          </p:cNvSpPr>
          <p:nvPr/>
        </p:nvSpPr>
        <p:spPr bwMode="auto">
          <a:xfrm>
            <a:off x="5181600" y="5257800"/>
            <a:ext cx="3124200" cy="0"/>
          </a:xfrm>
          <a:prstGeom prst="line">
            <a:avLst/>
          </a:prstGeom>
          <a:noFill/>
          <a:ln w="25400">
            <a:solidFill>
              <a:schemeClr val="tx1"/>
            </a:solidFill>
            <a:round/>
            <a:headEnd type="none" w="sm" len="sm"/>
            <a:tailEnd type="triangle" w="lg" len="med"/>
          </a:ln>
        </p:spPr>
        <p:txBody>
          <a:bodyPr/>
          <a:lstStyle/>
          <a:p>
            <a:endParaRPr lang="zh-CN" altLang="en-US"/>
          </a:p>
        </p:txBody>
      </p:sp>
      <p:sp>
        <p:nvSpPr>
          <p:cNvPr id="6175" name="Line 21"/>
          <p:cNvSpPr>
            <a:spLocks noChangeShapeType="1"/>
          </p:cNvSpPr>
          <p:nvPr/>
        </p:nvSpPr>
        <p:spPr bwMode="auto">
          <a:xfrm flipV="1">
            <a:off x="5791200" y="4078288"/>
            <a:ext cx="0" cy="1179512"/>
          </a:xfrm>
          <a:prstGeom prst="line">
            <a:avLst/>
          </a:prstGeom>
          <a:noFill/>
          <a:ln w="38100">
            <a:solidFill>
              <a:schemeClr val="tx1"/>
            </a:solidFill>
            <a:round/>
            <a:headEnd type="none" w="sm" len="sm"/>
            <a:tailEnd type="none" w="sm" len="sm"/>
          </a:ln>
        </p:spPr>
        <p:txBody>
          <a:bodyPr/>
          <a:lstStyle/>
          <a:p>
            <a:endParaRPr lang="zh-CN" altLang="en-US"/>
          </a:p>
        </p:txBody>
      </p:sp>
      <p:sp>
        <p:nvSpPr>
          <p:cNvPr id="6176" name="Line 22"/>
          <p:cNvSpPr>
            <a:spLocks noChangeShapeType="1"/>
          </p:cNvSpPr>
          <p:nvPr/>
        </p:nvSpPr>
        <p:spPr bwMode="auto">
          <a:xfrm flipV="1">
            <a:off x="5791200" y="4459288"/>
            <a:ext cx="0" cy="798512"/>
          </a:xfrm>
          <a:prstGeom prst="line">
            <a:avLst/>
          </a:prstGeom>
          <a:noFill/>
          <a:ln w="50800">
            <a:solidFill>
              <a:schemeClr val="accent1">
                <a:lumMod val="75000"/>
              </a:schemeClr>
            </a:solidFill>
            <a:round/>
            <a:headEnd type="none" w="sm" len="sm"/>
            <a:tailEnd type="none" w="sm" len="sm"/>
          </a:ln>
        </p:spPr>
        <p:txBody>
          <a:bodyPr/>
          <a:lstStyle/>
          <a:p>
            <a:endParaRPr lang="zh-CN" altLang="en-US"/>
          </a:p>
        </p:txBody>
      </p:sp>
      <p:grpSp>
        <p:nvGrpSpPr>
          <p:cNvPr id="6177" name="Group 23"/>
          <p:cNvGrpSpPr>
            <a:grpSpLocks/>
          </p:cNvGrpSpPr>
          <p:nvPr/>
        </p:nvGrpSpPr>
        <p:grpSpPr bwMode="auto">
          <a:xfrm>
            <a:off x="5410200" y="3697288"/>
            <a:ext cx="228600" cy="990600"/>
            <a:chOff x="3744" y="2256"/>
            <a:chExt cx="144" cy="624"/>
          </a:xfrm>
        </p:grpSpPr>
        <p:sp>
          <p:nvSpPr>
            <p:cNvPr id="6189" name="Line 24"/>
            <p:cNvSpPr>
              <a:spLocks noChangeShapeType="1"/>
            </p:cNvSpPr>
            <p:nvPr/>
          </p:nvSpPr>
          <p:spPr bwMode="auto">
            <a:xfrm>
              <a:off x="3744" y="2496"/>
              <a:ext cx="144" cy="0"/>
            </a:xfrm>
            <a:prstGeom prst="line">
              <a:avLst/>
            </a:prstGeom>
            <a:noFill/>
            <a:ln w="12700">
              <a:solidFill>
                <a:schemeClr val="tx1"/>
              </a:solidFill>
              <a:round/>
              <a:headEnd type="none" w="sm" len="sm"/>
              <a:tailEnd type="none" w="sm" len="sm"/>
            </a:ln>
          </p:spPr>
          <p:txBody>
            <a:bodyPr/>
            <a:lstStyle/>
            <a:p>
              <a:endParaRPr lang="zh-CN" altLang="en-US"/>
            </a:p>
          </p:txBody>
        </p:sp>
        <p:sp>
          <p:nvSpPr>
            <p:cNvPr id="6190" name="Line 25"/>
            <p:cNvSpPr>
              <a:spLocks noChangeShapeType="1"/>
            </p:cNvSpPr>
            <p:nvPr/>
          </p:nvSpPr>
          <p:spPr bwMode="auto">
            <a:xfrm>
              <a:off x="3744" y="2736"/>
              <a:ext cx="144" cy="0"/>
            </a:xfrm>
            <a:prstGeom prst="line">
              <a:avLst/>
            </a:prstGeom>
            <a:noFill/>
            <a:ln w="12700">
              <a:solidFill>
                <a:schemeClr val="tx1"/>
              </a:solidFill>
              <a:round/>
              <a:headEnd type="none" w="sm" len="sm"/>
              <a:tailEnd type="none" w="sm" len="sm"/>
            </a:ln>
          </p:spPr>
          <p:txBody>
            <a:bodyPr/>
            <a:lstStyle/>
            <a:p>
              <a:endParaRPr lang="zh-CN" altLang="en-US"/>
            </a:p>
          </p:txBody>
        </p:sp>
        <p:sp>
          <p:nvSpPr>
            <p:cNvPr id="6191" name="Line 26"/>
            <p:cNvSpPr>
              <a:spLocks noChangeShapeType="1"/>
            </p:cNvSpPr>
            <p:nvPr/>
          </p:nvSpPr>
          <p:spPr bwMode="auto">
            <a:xfrm flipV="1">
              <a:off x="3840" y="2736"/>
              <a:ext cx="0" cy="144"/>
            </a:xfrm>
            <a:prstGeom prst="line">
              <a:avLst/>
            </a:prstGeom>
            <a:noFill/>
            <a:ln w="12700">
              <a:solidFill>
                <a:schemeClr val="tx1"/>
              </a:solidFill>
              <a:round/>
              <a:headEnd type="none" w="sm" len="sm"/>
              <a:tailEnd type="triangle" w="sm" len="sm"/>
            </a:ln>
          </p:spPr>
          <p:txBody>
            <a:bodyPr/>
            <a:lstStyle/>
            <a:p>
              <a:endParaRPr lang="zh-CN" altLang="en-US"/>
            </a:p>
          </p:txBody>
        </p:sp>
        <p:sp>
          <p:nvSpPr>
            <p:cNvPr id="6192" name="Line 27"/>
            <p:cNvSpPr>
              <a:spLocks noChangeShapeType="1"/>
            </p:cNvSpPr>
            <p:nvPr/>
          </p:nvSpPr>
          <p:spPr bwMode="auto">
            <a:xfrm>
              <a:off x="3840" y="2352"/>
              <a:ext cx="0" cy="144"/>
            </a:xfrm>
            <a:prstGeom prst="line">
              <a:avLst/>
            </a:prstGeom>
            <a:noFill/>
            <a:ln w="12700">
              <a:solidFill>
                <a:schemeClr val="tx1"/>
              </a:solidFill>
              <a:round/>
              <a:headEnd type="none" w="sm" len="sm"/>
              <a:tailEnd type="triangle" w="sm" len="sm"/>
            </a:ln>
          </p:spPr>
          <p:txBody>
            <a:bodyPr/>
            <a:lstStyle/>
            <a:p>
              <a:endParaRPr lang="zh-CN" altLang="en-US"/>
            </a:p>
          </p:txBody>
        </p:sp>
        <p:sp>
          <p:nvSpPr>
            <p:cNvPr id="6193" name="Line 28"/>
            <p:cNvSpPr>
              <a:spLocks noChangeShapeType="1"/>
            </p:cNvSpPr>
            <p:nvPr/>
          </p:nvSpPr>
          <p:spPr bwMode="auto">
            <a:xfrm flipV="1">
              <a:off x="3840" y="2256"/>
              <a:ext cx="0" cy="96"/>
            </a:xfrm>
            <a:prstGeom prst="line">
              <a:avLst/>
            </a:prstGeom>
            <a:noFill/>
            <a:ln w="12700">
              <a:solidFill>
                <a:schemeClr val="tx1"/>
              </a:solidFill>
              <a:round/>
              <a:headEnd type="none" w="sm" len="sm"/>
              <a:tailEnd type="none" w="sm" len="sm"/>
            </a:ln>
          </p:spPr>
          <p:txBody>
            <a:bodyPr/>
            <a:lstStyle/>
            <a:p>
              <a:endParaRPr lang="zh-CN" altLang="en-US"/>
            </a:p>
          </p:txBody>
        </p:sp>
      </p:grpSp>
      <p:sp>
        <p:nvSpPr>
          <p:cNvPr id="6178" name="Text Box 29"/>
          <p:cNvSpPr txBox="1">
            <a:spLocks noChangeArrowheads="1"/>
          </p:cNvSpPr>
          <p:nvPr/>
        </p:nvSpPr>
        <p:spPr bwMode="auto">
          <a:xfrm>
            <a:off x="5638800" y="3578225"/>
            <a:ext cx="793750" cy="274638"/>
          </a:xfrm>
          <a:prstGeom prst="rect">
            <a:avLst/>
          </a:prstGeom>
          <a:noFill/>
          <a:ln w="12700">
            <a:noFill/>
            <a:miter lim="800000"/>
            <a:headEnd type="none" w="sm" len="sm"/>
            <a:tailEnd type="none" w="sm" len="sm"/>
          </a:ln>
        </p:spPr>
        <p:txBody>
          <a:bodyPr wrap="none">
            <a:spAutoFit/>
          </a:bodyPr>
          <a:lstStyle/>
          <a:p>
            <a:pPr algn="l" eaLnBrk="0" hangingPunct="0">
              <a:spcBef>
                <a:spcPct val="0"/>
              </a:spcBef>
            </a:pPr>
            <a:r>
              <a:rPr kumimoji="0" lang="zh-CN" altLang="en-US" sz="1200">
                <a:latin typeface="Arial" charset="0"/>
              </a:rPr>
              <a:t>增益压缩</a:t>
            </a:r>
            <a:endParaRPr kumimoji="0" lang="en-GB" sz="1200">
              <a:latin typeface="Arial" charset="0"/>
            </a:endParaRPr>
          </a:p>
        </p:txBody>
      </p:sp>
      <p:sp>
        <p:nvSpPr>
          <p:cNvPr id="6179" name="Line 30"/>
          <p:cNvSpPr>
            <a:spLocks noChangeShapeType="1"/>
          </p:cNvSpPr>
          <p:nvPr/>
        </p:nvSpPr>
        <p:spPr bwMode="auto">
          <a:xfrm flipV="1">
            <a:off x="5181600" y="4876800"/>
            <a:ext cx="0" cy="381000"/>
          </a:xfrm>
          <a:prstGeom prst="line">
            <a:avLst/>
          </a:prstGeom>
          <a:noFill/>
          <a:ln w="38100">
            <a:solidFill>
              <a:schemeClr val="accent1">
                <a:lumMod val="75000"/>
              </a:schemeClr>
            </a:solidFill>
            <a:round/>
            <a:headEnd type="none" w="sm" len="sm"/>
            <a:tailEnd type="none" w="sm" len="sm"/>
          </a:ln>
        </p:spPr>
        <p:txBody>
          <a:bodyPr/>
          <a:lstStyle/>
          <a:p>
            <a:endParaRPr lang="zh-CN" altLang="en-US"/>
          </a:p>
        </p:txBody>
      </p:sp>
      <p:sp>
        <p:nvSpPr>
          <p:cNvPr id="6180" name="Line 31"/>
          <p:cNvSpPr>
            <a:spLocks noChangeShapeType="1"/>
          </p:cNvSpPr>
          <p:nvPr/>
        </p:nvSpPr>
        <p:spPr bwMode="auto">
          <a:xfrm flipV="1">
            <a:off x="6400800" y="4724400"/>
            <a:ext cx="0" cy="533400"/>
          </a:xfrm>
          <a:prstGeom prst="line">
            <a:avLst/>
          </a:prstGeom>
          <a:noFill/>
          <a:ln w="38100">
            <a:solidFill>
              <a:schemeClr val="accent1">
                <a:lumMod val="75000"/>
              </a:schemeClr>
            </a:solidFill>
            <a:round/>
            <a:headEnd type="none" w="sm" len="sm"/>
            <a:tailEnd type="none" w="sm" len="sm"/>
          </a:ln>
        </p:spPr>
        <p:txBody>
          <a:bodyPr/>
          <a:lstStyle/>
          <a:p>
            <a:endParaRPr lang="zh-CN" altLang="en-US"/>
          </a:p>
        </p:txBody>
      </p:sp>
      <p:sp>
        <p:nvSpPr>
          <p:cNvPr id="6181" name="Line 32"/>
          <p:cNvSpPr>
            <a:spLocks noChangeShapeType="1"/>
          </p:cNvSpPr>
          <p:nvPr/>
        </p:nvSpPr>
        <p:spPr bwMode="auto">
          <a:xfrm flipV="1">
            <a:off x="7010400" y="4953000"/>
            <a:ext cx="0" cy="304800"/>
          </a:xfrm>
          <a:prstGeom prst="line">
            <a:avLst/>
          </a:prstGeom>
          <a:noFill/>
          <a:ln w="38100">
            <a:solidFill>
              <a:schemeClr val="accent1">
                <a:lumMod val="75000"/>
              </a:schemeClr>
            </a:solidFill>
            <a:round/>
            <a:headEnd type="none" w="sm" len="sm"/>
            <a:tailEnd type="none" w="sm" len="sm"/>
          </a:ln>
        </p:spPr>
        <p:txBody>
          <a:bodyPr/>
          <a:lstStyle/>
          <a:p>
            <a:endParaRPr lang="zh-CN" altLang="en-US"/>
          </a:p>
        </p:txBody>
      </p:sp>
      <p:sp>
        <p:nvSpPr>
          <p:cNvPr id="6182" name="Line 33"/>
          <p:cNvSpPr>
            <a:spLocks noChangeShapeType="1"/>
          </p:cNvSpPr>
          <p:nvPr/>
        </p:nvSpPr>
        <p:spPr bwMode="auto">
          <a:xfrm flipV="1">
            <a:off x="7620000" y="4800600"/>
            <a:ext cx="0" cy="457200"/>
          </a:xfrm>
          <a:prstGeom prst="line">
            <a:avLst/>
          </a:prstGeom>
          <a:noFill/>
          <a:ln w="38100">
            <a:solidFill>
              <a:schemeClr val="accent1">
                <a:lumMod val="75000"/>
              </a:schemeClr>
            </a:solidFill>
            <a:round/>
            <a:headEnd type="none" w="sm" len="sm"/>
            <a:tailEnd type="none" w="sm" len="sm"/>
          </a:ln>
        </p:spPr>
        <p:txBody>
          <a:bodyPr/>
          <a:lstStyle/>
          <a:p>
            <a:endParaRPr lang="zh-CN" altLang="en-US"/>
          </a:p>
        </p:txBody>
      </p:sp>
      <p:grpSp>
        <p:nvGrpSpPr>
          <p:cNvPr id="6183" name="Group 34"/>
          <p:cNvGrpSpPr>
            <a:grpSpLocks/>
          </p:cNvGrpSpPr>
          <p:nvPr/>
        </p:nvGrpSpPr>
        <p:grpSpPr bwMode="auto">
          <a:xfrm>
            <a:off x="6172200" y="1538288"/>
            <a:ext cx="2589213" cy="1890712"/>
            <a:chOff x="3744" y="288"/>
            <a:chExt cx="1631" cy="1191"/>
          </a:xfrm>
        </p:grpSpPr>
        <p:sp>
          <p:nvSpPr>
            <p:cNvPr id="6184" name="Line 35"/>
            <p:cNvSpPr>
              <a:spLocks noChangeShapeType="1"/>
            </p:cNvSpPr>
            <p:nvPr/>
          </p:nvSpPr>
          <p:spPr bwMode="auto">
            <a:xfrm>
              <a:off x="4189" y="1248"/>
              <a:ext cx="1091" cy="0"/>
            </a:xfrm>
            <a:prstGeom prst="line">
              <a:avLst/>
            </a:prstGeom>
            <a:noFill/>
            <a:ln w="38100">
              <a:solidFill>
                <a:schemeClr val="tx1"/>
              </a:solidFill>
              <a:miter lim="800000"/>
              <a:headEnd/>
              <a:tailEnd type="triangle" w="med" len="med"/>
            </a:ln>
          </p:spPr>
          <p:txBody>
            <a:bodyPr wrap="none"/>
            <a:lstStyle/>
            <a:p>
              <a:endParaRPr lang="zh-CN" altLang="en-US"/>
            </a:p>
          </p:txBody>
        </p:sp>
        <p:sp>
          <p:nvSpPr>
            <p:cNvPr id="6185" name="Line 36"/>
            <p:cNvSpPr>
              <a:spLocks noChangeShapeType="1"/>
            </p:cNvSpPr>
            <p:nvPr/>
          </p:nvSpPr>
          <p:spPr bwMode="auto">
            <a:xfrm flipH="1" flipV="1">
              <a:off x="4176" y="336"/>
              <a:ext cx="13" cy="912"/>
            </a:xfrm>
            <a:prstGeom prst="line">
              <a:avLst/>
            </a:prstGeom>
            <a:noFill/>
            <a:ln w="38100">
              <a:solidFill>
                <a:schemeClr val="tx1"/>
              </a:solidFill>
              <a:miter lim="800000"/>
              <a:headEnd/>
              <a:tailEnd type="triangle" w="med" len="med"/>
            </a:ln>
          </p:spPr>
          <p:txBody>
            <a:bodyPr wrap="none"/>
            <a:lstStyle/>
            <a:p>
              <a:endParaRPr lang="zh-CN" altLang="en-US"/>
            </a:p>
          </p:txBody>
        </p:sp>
        <p:sp>
          <p:nvSpPr>
            <p:cNvPr id="6186" name="Freeform 37"/>
            <p:cNvSpPr>
              <a:spLocks/>
            </p:cNvSpPr>
            <p:nvPr/>
          </p:nvSpPr>
          <p:spPr bwMode="auto">
            <a:xfrm>
              <a:off x="4189" y="480"/>
              <a:ext cx="851" cy="768"/>
            </a:xfrm>
            <a:custGeom>
              <a:avLst/>
              <a:gdLst>
                <a:gd name="T0" fmla="*/ 0 w 960"/>
                <a:gd name="T1" fmla="*/ 567 h 816"/>
                <a:gd name="T2" fmla="*/ 233 w 960"/>
                <a:gd name="T3" fmla="*/ 134 h 816"/>
                <a:gd name="T4" fmla="*/ 465 w 960"/>
                <a:gd name="T5" fmla="*/ 0 h 816"/>
                <a:gd name="T6" fmla="*/ 0 60000 65536"/>
                <a:gd name="T7" fmla="*/ 0 60000 65536"/>
                <a:gd name="T8" fmla="*/ 0 60000 65536"/>
                <a:gd name="T9" fmla="*/ 0 w 960"/>
                <a:gd name="T10" fmla="*/ 0 h 816"/>
                <a:gd name="T11" fmla="*/ 960 w 960"/>
                <a:gd name="T12" fmla="*/ 816 h 816"/>
              </a:gdLst>
              <a:ahLst/>
              <a:cxnLst>
                <a:cxn ang="T6">
                  <a:pos x="T0" y="T1"/>
                </a:cxn>
                <a:cxn ang="T7">
                  <a:pos x="T2" y="T3"/>
                </a:cxn>
                <a:cxn ang="T8">
                  <a:pos x="T4" y="T5"/>
                </a:cxn>
              </a:cxnLst>
              <a:rect l="T9" t="T10" r="T11" b="T12"/>
              <a:pathLst>
                <a:path w="960" h="816">
                  <a:moveTo>
                    <a:pt x="0" y="816"/>
                  </a:moveTo>
                  <a:cubicBezTo>
                    <a:pt x="160" y="572"/>
                    <a:pt x="320" y="328"/>
                    <a:pt x="480" y="192"/>
                  </a:cubicBezTo>
                  <a:cubicBezTo>
                    <a:pt x="640" y="56"/>
                    <a:pt x="800" y="28"/>
                    <a:pt x="960" y="0"/>
                  </a:cubicBezTo>
                </a:path>
              </a:pathLst>
            </a:custGeom>
            <a:noFill/>
            <a:ln w="38100">
              <a:solidFill>
                <a:schemeClr val="hlink"/>
              </a:solidFill>
              <a:miter lim="800000"/>
              <a:headEnd/>
              <a:tailEnd/>
            </a:ln>
          </p:spPr>
          <p:txBody>
            <a:bodyPr wrap="none"/>
            <a:lstStyle/>
            <a:p>
              <a:endParaRPr lang="zh-CN" altLang="en-US"/>
            </a:p>
          </p:txBody>
        </p:sp>
        <p:sp>
          <p:nvSpPr>
            <p:cNvPr id="6187" name="Text Box 38"/>
            <p:cNvSpPr txBox="1">
              <a:spLocks noChangeArrowheads="1"/>
            </p:cNvSpPr>
            <p:nvPr/>
          </p:nvSpPr>
          <p:spPr bwMode="auto">
            <a:xfrm>
              <a:off x="4980" y="1248"/>
              <a:ext cx="395" cy="231"/>
            </a:xfrm>
            <a:prstGeom prst="rect">
              <a:avLst/>
            </a:prstGeom>
            <a:noFill/>
            <a:ln w="9525">
              <a:noFill/>
              <a:miter lim="800000"/>
              <a:headEnd/>
              <a:tailEnd/>
            </a:ln>
          </p:spPr>
          <p:txBody>
            <a:bodyPr>
              <a:spAutoFit/>
            </a:bodyPr>
            <a:lstStyle/>
            <a:p>
              <a:pPr algn="l"/>
              <a:r>
                <a:rPr kumimoji="0" lang="en-US" altLang="zh-CN" sz="1800" dirty="0">
                  <a:solidFill>
                    <a:sysClr val="windowText" lastClr="000000"/>
                  </a:solidFill>
                  <a:latin typeface="Arial" charset="0"/>
                </a:rPr>
                <a:t>P</a:t>
              </a:r>
              <a:r>
                <a:rPr kumimoji="0" lang="en-US" altLang="zh-CN" sz="1600" dirty="0">
                  <a:solidFill>
                    <a:sysClr val="windowText" lastClr="000000"/>
                  </a:solidFill>
                  <a:latin typeface="Arial" charset="0"/>
                </a:rPr>
                <a:t>in</a:t>
              </a:r>
            </a:p>
          </p:txBody>
        </p:sp>
        <p:sp>
          <p:nvSpPr>
            <p:cNvPr id="6188" name="Text Box 39"/>
            <p:cNvSpPr txBox="1">
              <a:spLocks noChangeArrowheads="1"/>
            </p:cNvSpPr>
            <p:nvPr/>
          </p:nvSpPr>
          <p:spPr bwMode="auto">
            <a:xfrm>
              <a:off x="3744" y="288"/>
              <a:ext cx="494" cy="231"/>
            </a:xfrm>
            <a:prstGeom prst="rect">
              <a:avLst/>
            </a:prstGeom>
            <a:noFill/>
            <a:ln w="9525">
              <a:noFill/>
              <a:miter lim="800000"/>
              <a:headEnd/>
              <a:tailEnd/>
            </a:ln>
          </p:spPr>
          <p:txBody>
            <a:bodyPr>
              <a:spAutoFit/>
            </a:bodyPr>
            <a:lstStyle/>
            <a:p>
              <a:pPr algn="l"/>
              <a:r>
                <a:rPr kumimoji="0" lang="en-US" altLang="zh-CN" sz="1800" dirty="0">
                  <a:latin typeface="Arial" charset="0"/>
                </a:rPr>
                <a:t>P</a:t>
              </a:r>
              <a:r>
                <a:rPr kumimoji="0" lang="en-US" altLang="zh-CN" sz="1600" dirty="0">
                  <a:latin typeface="Arial" charset="0"/>
                </a:rPr>
                <a:t>out</a:t>
              </a:r>
            </a:p>
          </p:txBody>
        </p:sp>
      </p:grpSp>
      <p:graphicFrame>
        <p:nvGraphicFramePr>
          <p:cNvPr id="6149" name="Object 40"/>
          <p:cNvGraphicFramePr>
            <a:graphicFrameLocks noChangeAspect="1"/>
          </p:cNvGraphicFramePr>
          <p:nvPr/>
        </p:nvGraphicFramePr>
        <p:xfrm>
          <a:off x="762000" y="2909888"/>
          <a:ext cx="673100" cy="457200"/>
        </p:xfrm>
        <a:graphic>
          <a:graphicData uri="http://schemas.openxmlformats.org/presentationml/2006/ole">
            <mc:AlternateContent xmlns:mc="http://schemas.openxmlformats.org/markup-compatibility/2006">
              <mc:Choice xmlns:v="urn:schemas-microsoft-com:vml" Requires="v">
                <p:oleObj spid="_x0000_s188751" name="Equation" r:id="rId9" imgW="330120" imgH="228600" progId="Equation.3">
                  <p:embed/>
                </p:oleObj>
              </mc:Choice>
              <mc:Fallback>
                <p:oleObj name="Equation" r:id="rId9" imgW="33012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2000" y="2909888"/>
                        <a:ext cx="6731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0" name="Object 41"/>
          <p:cNvGraphicFramePr>
            <a:graphicFrameLocks noChangeAspect="1"/>
          </p:cNvGraphicFramePr>
          <p:nvPr/>
        </p:nvGraphicFramePr>
        <p:xfrm>
          <a:off x="1981200" y="5181600"/>
          <a:ext cx="325438" cy="419100"/>
        </p:xfrm>
        <a:graphic>
          <a:graphicData uri="http://schemas.openxmlformats.org/presentationml/2006/ole">
            <mc:AlternateContent xmlns:mc="http://schemas.openxmlformats.org/markup-compatibility/2006">
              <mc:Choice xmlns:v="urn:schemas-microsoft-com:vml" Requires="v">
                <p:oleObj spid="_x0000_s188752" name="Equation" r:id="rId11" imgW="177480" imgH="228600" progId="Equation.3">
                  <p:embed/>
                </p:oleObj>
              </mc:Choice>
              <mc:Fallback>
                <p:oleObj name="Equation" r:id="rId11" imgW="17748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81200" y="5181600"/>
                        <a:ext cx="325438"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1" name="Object 42"/>
          <p:cNvGraphicFramePr>
            <a:graphicFrameLocks noChangeAspect="1"/>
          </p:cNvGraphicFramePr>
          <p:nvPr/>
        </p:nvGraphicFramePr>
        <p:xfrm>
          <a:off x="2994025" y="5280025"/>
          <a:ext cx="279400" cy="373063"/>
        </p:xfrm>
        <a:graphic>
          <a:graphicData uri="http://schemas.openxmlformats.org/presentationml/2006/ole">
            <mc:AlternateContent xmlns:mc="http://schemas.openxmlformats.org/markup-compatibility/2006">
              <mc:Choice xmlns:v="urn:schemas-microsoft-com:vml" Requires="v">
                <p:oleObj spid="_x0000_s188753" name="Equation" r:id="rId13" imgW="152280" imgH="203040" progId="Equation.3">
                  <p:embed/>
                </p:oleObj>
              </mc:Choice>
              <mc:Fallback>
                <p:oleObj name="Equation" r:id="rId13" imgW="152280" imgH="2030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94025" y="5280025"/>
                        <a:ext cx="279400" cy="373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2" name="Object 43"/>
          <p:cNvGraphicFramePr>
            <a:graphicFrameLocks noChangeAspect="1"/>
          </p:cNvGraphicFramePr>
          <p:nvPr/>
        </p:nvGraphicFramePr>
        <p:xfrm>
          <a:off x="2057400" y="3886200"/>
          <a:ext cx="301625" cy="303213"/>
        </p:xfrm>
        <a:graphic>
          <a:graphicData uri="http://schemas.openxmlformats.org/presentationml/2006/ole">
            <mc:AlternateContent xmlns:mc="http://schemas.openxmlformats.org/markup-compatibility/2006">
              <mc:Choice xmlns:v="urn:schemas-microsoft-com:vml" Requires="v">
                <p:oleObj spid="_x0000_s188754" name="Equation" r:id="rId15" imgW="164880" imgH="164880" progId="Equation.3">
                  <p:embed/>
                </p:oleObj>
              </mc:Choice>
              <mc:Fallback>
                <p:oleObj name="Equation" r:id="rId15" imgW="164880" imgH="16488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057400" y="3886200"/>
                        <a:ext cx="301625" cy="303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3" name="Object 44"/>
          <p:cNvGraphicFramePr>
            <a:graphicFrameLocks noChangeAspect="1"/>
          </p:cNvGraphicFramePr>
          <p:nvPr/>
        </p:nvGraphicFramePr>
        <p:xfrm>
          <a:off x="5638800" y="5407025"/>
          <a:ext cx="325438" cy="419100"/>
        </p:xfrm>
        <a:graphic>
          <a:graphicData uri="http://schemas.openxmlformats.org/presentationml/2006/ole">
            <mc:AlternateContent xmlns:mc="http://schemas.openxmlformats.org/markup-compatibility/2006">
              <mc:Choice xmlns:v="urn:schemas-microsoft-com:vml" Requires="v">
                <p:oleObj spid="_x0000_s188755" name="Equation" r:id="rId17" imgW="177480" imgH="228600" progId="Equation.3">
                  <p:embed/>
                </p:oleObj>
              </mc:Choice>
              <mc:Fallback>
                <p:oleObj name="Equation" r:id="rId17" imgW="17748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38800" y="5407025"/>
                        <a:ext cx="325438"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4" name="Object 45"/>
          <p:cNvGraphicFramePr>
            <a:graphicFrameLocks noChangeAspect="1"/>
          </p:cNvGraphicFramePr>
          <p:nvPr/>
        </p:nvGraphicFramePr>
        <p:xfrm>
          <a:off x="6172200" y="5407025"/>
          <a:ext cx="465138" cy="419100"/>
        </p:xfrm>
        <a:graphic>
          <a:graphicData uri="http://schemas.openxmlformats.org/presentationml/2006/ole">
            <mc:AlternateContent xmlns:mc="http://schemas.openxmlformats.org/markup-compatibility/2006">
              <mc:Choice xmlns:v="urn:schemas-microsoft-com:vml" Requires="v">
                <p:oleObj spid="_x0000_s188756" name="Equation" r:id="rId18" imgW="253800" imgH="228600" progId="Equation.3">
                  <p:embed/>
                </p:oleObj>
              </mc:Choice>
              <mc:Fallback>
                <p:oleObj name="Equation" r:id="rId18" imgW="253800" imgH="22860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172200" y="5407025"/>
                        <a:ext cx="465138"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5" name="Object 46"/>
          <p:cNvGraphicFramePr>
            <a:graphicFrameLocks noChangeAspect="1"/>
          </p:cNvGraphicFramePr>
          <p:nvPr/>
        </p:nvGraphicFramePr>
        <p:xfrm>
          <a:off x="6788150" y="5407025"/>
          <a:ext cx="465138" cy="419100"/>
        </p:xfrm>
        <a:graphic>
          <a:graphicData uri="http://schemas.openxmlformats.org/presentationml/2006/ole">
            <mc:AlternateContent xmlns:mc="http://schemas.openxmlformats.org/markup-compatibility/2006">
              <mc:Choice xmlns:v="urn:schemas-microsoft-com:vml" Requires="v">
                <p:oleObj spid="_x0000_s188757" name="Equation" r:id="rId20" imgW="253800" imgH="228600" progId="Equation.3">
                  <p:embed/>
                </p:oleObj>
              </mc:Choice>
              <mc:Fallback>
                <p:oleObj name="Equation" r:id="rId20" imgW="253800" imgH="22860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788150" y="5407025"/>
                        <a:ext cx="465138"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6" name="Object 47"/>
          <p:cNvGraphicFramePr>
            <a:graphicFrameLocks noChangeAspect="1"/>
          </p:cNvGraphicFramePr>
          <p:nvPr/>
        </p:nvGraphicFramePr>
        <p:xfrm>
          <a:off x="7475538" y="5407025"/>
          <a:ext cx="463550" cy="419100"/>
        </p:xfrm>
        <a:graphic>
          <a:graphicData uri="http://schemas.openxmlformats.org/presentationml/2006/ole">
            <mc:AlternateContent xmlns:mc="http://schemas.openxmlformats.org/markup-compatibility/2006">
              <mc:Choice xmlns:v="urn:schemas-microsoft-com:vml" Requires="v">
                <p:oleObj spid="_x0000_s188758" name="Equation" r:id="rId22" imgW="253800" imgH="228600" progId="Equation.3">
                  <p:embed/>
                </p:oleObj>
              </mc:Choice>
              <mc:Fallback>
                <p:oleObj name="Equation" r:id="rId22" imgW="253800" imgH="228600"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475538" y="5407025"/>
                        <a:ext cx="46355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7" name="Object 48"/>
          <p:cNvGraphicFramePr>
            <a:graphicFrameLocks noChangeAspect="1"/>
          </p:cNvGraphicFramePr>
          <p:nvPr/>
        </p:nvGraphicFramePr>
        <p:xfrm>
          <a:off x="5105400" y="5483225"/>
          <a:ext cx="231775" cy="327025"/>
        </p:xfrm>
        <a:graphic>
          <a:graphicData uri="http://schemas.openxmlformats.org/presentationml/2006/ole">
            <mc:AlternateContent xmlns:mc="http://schemas.openxmlformats.org/markup-compatibility/2006">
              <mc:Choice xmlns:v="urn:schemas-microsoft-com:vml" Requires="v">
                <p:oleObj spid="_x0000_s188759" name="Equation" r:id="rId24" imgW="126720" imgH="177480" progId="Equation.3">
                  <p:embed/>
                </p:oleObj>
              </mc:Choice>
              <mc:Fallback>
                <p:oleObj name="Equation" r:id="rId24" imgW="126720" imgH="177480"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105400" y="5483225"/>
                        <a:ext cx="231775" cy="327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8" name="Object 49"/>
          <p:cNvGraphicFramePr>
            <a:graphicFrameLocks noChangeAspect="1"/>
          </p:cNvGraphicFramePr>
          <p:nvPr/>
        </p:nvGraphicFramePr>
        <p:xfrm>
          <a:off x="8153400" y="5483225"/>
          <a:ext cx="279400" cy="373063"/>
        </p:xfrm>
        <a:graphic>
          <a:graphicData uri="http://schemas.openxmlformats.org/presentationml/2006/ole">
            <mc:AlternateContent xmlns:mc="http://schemas.openxmlformats.org/markup-compatibility/2006">
              <mc:Choice xmlns:v="urn:schemas-microsoft-com:vml" Requires="v">
                <p:oleObj spid="_x0000_s188760" name="Equation" r:id="rId26" imgW="152280" imgH="203040" progId="Equation.3">
                  <p:embed/>
                </p:oleObj>
              </mc:Choice>
              <mc:Fallback>
                <p:oleObj name="Equation" r:id="rId26" imgW="152280" imgH="2030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53400" y="5483225"/>
                        <a:ext cx="279400" cy="373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9" name="Object 50"/>
          <p:cNvGraphicFramePr>
            <a:graphicFrameLocks noChangeAspect="1"/>
          </p:cNvGraphicFramePr>
          <p:nvPr/>
        </p:nvGraphicFramePr>
        <p:xfrm>
          <a:off x="3124200" y="2909888"/>
          <a:ext cx="698500" cy="457200"/>
        </p:xfrm>
        <a:graphic>
          <a:graphicData uri="http://schemas.openxmlformats.org/presentationml/2006/ole">
            <mc:AlternateContent xmlns:mc="http://schemas.openxmlformats.org/markup-compatibility/2006">
              <mc:Choice xmlns:v="urn:schemas-microsoft-com:vml" Requires="v">
                <p:oleObj spid="_x0000_s188761" name="Equation" r:id="rId27" imgW="342720" imgH="228600" progId="Equation.3">
                  <p:embed/>
                </p:oleObj>
              </mc:Choice>
              <mc:Fallback>
                <p:oleObj name="Equation" r:id="rId27" imgW="342720" imgH="22860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124200" y="2909888"/>
                        <a:ext cx="6985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fld id="{BFEB24BD-BE86-410A-BF7A-1F4EAF97620B}" type="slidenum">
              <a:rPr lang="en-US" altLang="zh-CN" smtClean="0"/>
              <a:pPr/>
              <a:t>33</a:t>
            </a:fld>
            <a:endParaRPr lang="en-US" altLang="zh-CN"/>
          </a:p>
        </p:txBody>
      </p:sp>
    </p:spTree>
    <p:extLst>
      <p:ext uri="{BB962C8B-B14F-4D97-AF65-F5344CB8AC3E}">
        <p14:creationId xmlns:p14="http://schemas.microsoft.com/office/powerpoint/2010/main" val="27161405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82" name="Group 4"/>
          <p:cNvGrpSpPr>
            <a:grpSpLocks/>
          </p:cNvGrpSpPr>
          <p:nvPr/>
        </p:nvGrpSpPr>
        <p:grpSpPr bwMode="auto">
          <a:xfrm>
            <a:off x="152400" y="2209800"/>
            <a:ext cx="2378075" cy="2298700"/>
            <a:chOff x="384" y="1824"/>
            <a:chExt cx="1074" cy="1135"/>
          </a:xfrm>
        </p:grpSpPr>
        <p:grpSp>
          <p:nvGrpSpPr>
            <p:cNvPr id="7204" name="Group 5"/>
            <p:cNvGrpSpPr>
              <a:grpSpLocks/>
            </p:cNvGrpSpPr>
            <p:nvPr/>
          </p:nvGrpSpPr>
          <p:grpSpPr bwMode="auto">
            <a:xfrm>
              <a:off x="528" y="2208"/>
              <a:ext cx="864" cy="528"/>
              <a:chOff x="336" y="2208"/>
              <a:chExt cx="864" cy="528"/>
            </a:xfrm>
          </p:grpSpPr>
          <p:sp>
            <p:nvSpPr>
              <p:cNvPr id="7206" name="Line 6"/>
              <p:cNvSpPr>
                <a:spLocks noChangeShapeType="1"/>
              </p:cNvSpPr>
              <p:nvPr/>
            </p:nvSpPr>
            <p:spPr bwMode="auto">
              <a:xfrm>
                <a:off x="336" y="2736"/>
                <a:ext cx="864" cy="0"/>
              </a:xfrm>
              <a:prstGeom prst="line">
                <a:avLst/>
              </a:prstGeom>
              <a:noFill/>
              <a:ln w="28575">
                <a:solidFill>
                  <a:schemeClr val="tx1"/>
                </a:solidFill>
                <a:round/>
                <a:headEnd/>
                <a:tailEnd type="triangle" w="sm" len="lg"/>
              </a:ln>
            </p:spPr>
            <p:txBody>
              <a:bodyPr wrap="none"/>
              <a:lstStyle/>
              <a:p>
                <a:endParaRPr lang="zh-CN" altLang="en-US"/>
              </a:p>
            </p:txBody>
          </p:sp>
          <p:sp>
            <p:nvSpPr>
              <p:cNvPr id="7207" name="Line 7"/>
              <p:cNvSpPr>
                <a:spLocks noChangeShapeType="1"/>
              </p:cNvSpPr>
              <p:nvPr/>
            </p:nvSpPr>
            <p:spPr bwMode="auto">
              <a:xfrm flipV="1">
                <a:off x="672" y="2208"/>
                <a:ext cx="0" cy="528"/>
              </a:xfrm>
              <a:prstGeom prst="line">
                <a:avLst/>
              </a:prstGeom>
              <a:noFill/>
              <a:ln w="28575">
                <a:solidFill>
                  <a:schemeClr val="tx1"/>
                </a:solidFill>
                <a:round/>
                <a:headEnd/>
                <a:tailEnd/>
              </a:ln>
            </p:spPr>
            <p:txBody>
              <a:bodyPr wrap="none"/>
              <a:lstStyle/>
              <a:p>
                <a:endParaRPr lang="zh-CN" altLang="en-US"/>
              </a:p>
            </p:txBody>
          </p:sp>
          <p:sp>
            <p:nvSpPr>
              <p:cNvPr id="7208" name="Line 8"/>
              <p:cNvSpPr>
                <a:spLocks noChangeShapeType="1"/>
              </p:cNvSpPr>
              <p:nvPr/>
            </p:nvSpPr>
            <p:spPr bwMode="auto">
              <a:xfrm flipV="1">
                <a:off x="816" y="2208"/>
                <a:ext cx="0" cy="528"/>
              </a:xfrm>
              <a:prstGeom prst="line">
                <a:avLst/>
              </a:prstGeom>
              <a:noFill/>
              <a:ln w="28575">
                <a:solidFill>
                  <a:schemeClr val="tx1"/>
                </a:solidFill>
                <a:round/>
                <a:headEnd/>
                <a:tailEnd/>
              </a:ln>
            </p:spPr>
            <p:txBody>
              <a:bodyPr wrap="none"/>
              <a:lstStyle/>
              <a:p>
                <a:endParaRPr lang="zh-CN" altLang="en-US"/>
              </a:p>
            </p:txBody>
          </p:sp>
        </p:grpSp>
        <p:graphicFrame>
          <p:nvGraphicFramePr>
            <p:cNvPr id="7178" name="Object 9"/>
            <p:cNvGraphicFramePr>
              <a:graphicFrameLocks noChangeAspect="1"/>
            </p:cNvGraphicFramePr>
            <p:nvPr/>
          </p:nvGraphicFramePr>
          <p:xfrm>
            <a:off x="768" y="2736"/>
            <a:ext cx="175" cy="212"/>
          </p:xfrm>
          <a:graphic>
            <a:graphicData uri="http://schemas.openxmlformats.org/presentationml/2006/ole">
              <mc:AlternateContent xmlns:mc="http://schemas.openxmlformats.org/markup-compatibility/2006">
                <mc:Choice xmlns:v="urn:schemas-microsoft-com:vml" Requires="v">
                  <p:oleObj spid="_x0000_s188008" name="Equation" r:id="rId3" imgW="177480" imgH="215640" progId="Equation.3">
                    <p:embed/>
                  </p:oleObj>
                </mc:Choice>
                <mc:Fallback>
                  <p:oleObj name="Equation" r:id="rId3" imgW="17748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 y="2736"/>
                          <a:ext cx="175" cy="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9" name="Object 10"/>
            <p:cNvGraphicFramePr>
              <a:graphicFrameLocks noChangeAspect="1"/>
            </p:cNvGraphicFramePr>
            <p:nvPr/>
          </p:nvGraphicFramePr>
          <p:xfrm>
            <a:off x="954" y="2736"/>
            <a:ext cx="187" cy="212"/>
          </p:xfrm>
          <a:graphic>
            <a:graphicData uri="http://schemas.openxmlformats.org/presentationml/2006/ole">
              <mc:AlternateContent xmlns:mc="http://schemas.openxmlformats.org/markup-compatibility/2006">
                <mc:Choice xmlns:v="urn:schemas-microsoft-com:vml" Requires="v">
                  <p:oleObj spid="_x0000_s188009" name="Equation" r:id="rId5" imgW="190440" imgH="215640" progId="Equation.3">
                    <p:embed/>
                  </p:oleObj>
                </mc:Choice>
                <mc:Fallback>
                  <p:oleObj name="Equation" r:id="rId5" imgW="19044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4" y="2736"/>
                          <a:ext cx="187" cy="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80" name="Object 11"/>
            <p:cNvGraphicFramePr>
              <a:graphicFrameLocks noChangeAspect="1"/>
            </p:cNvGraphicFramePr>
            <p:nvPr/>
          </p:nvGraphicFramePr>
          <p:xfrm>
            <a:off x="1308" y="2821"/>
            <a:ext cx="150" cy="138"/>
          </p:xfrm>
          <a:graphic>
            <a:graphicData uri="http://schemas.openxmlformats.org/presentationml/2006/ole">
              <mc:AlternateContent xmlns:mc="http://schemas.openxmlformats.org/markup-compatibility/2006">
                <mc:Choice xmlns:v="urn:schemas-microsoft-com:vml" Requires="v">
                  <p:oleObj spid="_x0000_s188010" name="Equation" r:id="rId7" imgW="152280" imgH="139680" progId="Equation.3">
                    <p:embed/>
                  </p:oleObj>
                </mc:Choice>
                <mc:Fallback>
                  <p:oleObj name="Equation" r:id="rId7" imgW="152280" imgH="1396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08" y="2821"/>
                          <a:ext cx="150" cy="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205" name="Text Box 12"/>
            <p:cNvSpPr txBox="1">
              <a:spLocks noChangeArrowheads="1"/>
            </p:cNvSpPr>
            <p:nvPr/>
          </p:nvSpPr>
          <p:spPr bwMode="auto">
            <a:xfrm>
              <a:off x="384" y="1824"/>
              <a:ext cx="720" cy="228"/>
            </a:xfrm>
            <a:prstGeom prst="rect">
              <a:avLst/>
            </a:prstGeom>
            <a:noFill/>
            <a:ln w="28575">
              <a:noFill/>
              <a:miter lim="800000"/>
              <a:headEnd/>
              <a:tailEnd/>
            </a:ln>
          </p:spPr>
          <p:txBody>
            <a:bodyPr>
              <a:spAutoFit/>
            </a:bodyPr>
            <a:lstStyle/>
            <a:p>
              <a:r>
                <a:rPr lang="zh-CN" altLang="en-US" sz="2400" b="1" dirty="0">
                  <a:latin typeface="Tahoma" pitchFamily="34" charset="0"/>
                </a:rPr>
                <a:t>输入</a:t>
              </a:r>
            </a:p>
          </p:txBody>
        </p:sp>
      </p:grpSp>
      <p:grpSp>
        <p:nvGrpSpPr>
          <p:cNvPr id="7183" name="Group 13"/>
          <p:cNvGrpSpPr>
            <a:grpSpLocks/>
          </p:cNvGrpSpPr>
          <p:nvPr/>
        </p:nvGrpSpPr>
        <p:grpSpPr bwMode="auto">
          <a:xfrm>
            <a:off x="3886200" y="2243992"/>
            <a:ext cx="5029200" cy="2772410"/>
            <a:chOff x="2496" y="1632"/>
            <a:chExt cx="2736" cy="1364"/>
          </a:xfrm>
        </p:grpSpPr>
        <p:grpSp>
          <p:nvGrpSpPr>
            <p:cNvPr id="7185" name="Group 14"/>
            <p:cNvGrpSpPr>
              <a:grpSpLocks/>
            </p:cNvGrpSpPr>
            <p:nvPr/>
          </p:nvGrpSpPr>
          <p:grpSpPr bwMode="auto">
            <a:xfrm>
              <a:off x="2496" y="2016"/>
              <a:ext cx="2736" cy="980"/>
              <a:chOff x="1968" y="2256"/>
              <a:chExt cx="2736" cy="980"/>
            </a:xfrm>
          </p:grpSpPr>
          <p:sp>
            <p:nvSpPr>
              <p:cNvPr id="7187" name="Line 15"/>
              <p:cNvSpPr>
                <a:spLocks noChangeShapeType="1"/>
              </p:cNvSpPr>
              <p:nvPr/>
            </p:nvSpPr>
            <p:spPr bwMode="auto">
              <a:xfrm>
                <a:off x="2160" y="2736"/>
                <a:ext cx="2544" cy="0"/>
              </a:xfrm>
              <a:prstGeom prst="line">
                <a:avLst/>
              </a:prstGeom>
              <a:noFill/>
              <a:ln w="28575">
                <a:solidFill>
                  <a:schemeClr val="tx1"/>
                </a:solidFill>
                <a:round/>
                <a:headEnd/>
                <a:tailEnd type="triangle" w="sm" len="lg"/>
              </a:ln>
            </p:spPr>
            <p:txBody>
              <a:bodyPr wrap="none"/>
              <a:lstStyle/>
              <a:p>
                <a:endParaRPr lang="zh-CN" altLang="en-US"/>
              </a:p>
            </p:txBody>
          </p:sp>
          <p:grpSp>
            <p:nvGrpSpPr>
              <p:cNvPr id="7188" name="Group 16"/>
              <p:cNvGrpSpPr>
                <a:grpSpLocks/>
              </p:cNvGrpSpPr>
              <p:nvPr/>
            </p:nvGrpSpPr>
            <p:grpSpPr bwMode="auto">
              <a:xfrm>
                <a:off x="2448" y="2256"/>
                <a:ext cx="288" cy="480"/>
                <a:chOff x="2448" y="2256"/>
                <a:chExt cx="288" cy="480"/>
              </a:xfrm>
            </p:grpSpPr>
            <p:sp>
              <p:nvSpPr>
                <p:cNvPr id="7200" name="Line 17"/>
                <p:cNvSpPr>
                  <a:spLocks noChangeShapeType="1"/>
                </p:cNvSpPr>
                <p:nvPr/>
              </p:nvSpPr>
              <p:spPr bwMode="auto">
                <a:xfrm flipV="1">
                  <a:off x="2544" y="2256"/>
                  <a:ext cx="0" cy="480"/>
                </a:xfrm>
                <a:prstGeom prst="line">
                  <a:avLst/>
                </a:prstGeom>
                <a:noFill/>
                <a:ln w="28575">
                  <a:solidFill>
                    <a:schemeClr val="tx1"/>
                  </a:solidFill>
                  <a:round/>
                  <a:headEnd/>
                  <a:tailEnd/>
                </a:ln>
              </p:spPr>
              <p:txBody>
                <a:bodyPr wrap="none"/>
                <a:lstStyle/>
                <a:p>
                  <a:endParaRPr lang="zh-CN" altLang="en-US"/>
                </a:p>
              </p:txBody>
            </p:sp>
            <p:sp>
              <p:nvSpPr>
                <p:cNvPr id="7201" name="Line 18"/>
                <p:cNvSpPr>
                  <a:spLocks noChangeShapeType="1"/>
                </p:cNvSpPr>
                <p:nvPr/>
              </p:nvSpPr>
              <p:spPr bwMode="auto">
                <a:xfrm flipV="1">
                  <a:off x="2448" y="2400"/>
                  <a:ext cx="0" cy="336"/>
                </a:xfrm>
                <a:prstGeom prst="line">
                  <a:avLst/>
                </a:prstGeom>
                <a:noFill/>
                <a:ln w="28575">
                  <a:solidFill>
                    <a:schemeClr val="tx1"/>
                  </a:solidFill>
                  <a:round/>
                  <a:headEnd/>
                  <a:tailEnd/>
                </a:ln>
              </p:spPr>
              <p:txBody>
                <a:bodyPr wrap="none"/>
                <a:lstStyle/>
                <a:p>
                  <a:endParaRPr lang="zh-CN" altLang="en-US"/>
                </a:p>
              </p:txBody>
            </p:sp>
            <p:sp>
              <p:nvSpPr>
                <p:cNvPr id="7202" name="Line 19"/>
                <p:cNvSpPr>
                  <a:spLocks noChangeShapeType="1"/>
                </p:cNvSpPr>
                <p:nvPr/>
              </p:nvSpPr>
              <p:spPr bwMode="auto">
                <a:xfrm flipH="1" flipV="1">
                  <a:off x="2640" y="2256"/>
                  <a:ext cx="0" cy="480"/>
                </a:xfrm>
                <a:prstGeom prst="line">
                  <a:avLst/>
                </a:prstGeom>
                <a:noFill/>
                <a:ln w="28575">
                  <a:solidFill>
                    <a:schemeClr val="tx1"/>
                  </a:solidFill>
                  <a:round/>
                  <a:headEnd/>
                  <a:tailEnd/>
                </a:ln>
              </p:spPr>
              <p:txBody>
                <a:bodyPr wrap="none"/>
                <a:lstStyle/>
                <a:p>
                  <a:endParaRPr lang="zh-CN" altLang="en-US"/>
                </a:p>
              </p:txBody>
            </p:sp>
            <p:sp>
              <p:nvSpPr>
                <p:cNvPr id="7203" name="Line 20"/>
                <p:cNvSpPr>
                  <a:spLocks noChangeShapeType="1"/>
                </p:cNvSpPr>
                <p:nvPr/>
              </p:nvSpPr>
              <p:spPr bwMode="auto">
                <a:xfrm flipH="1" flipV="1">
                  <a:off x="2736" y="2400"/>
                  <a:ext cx="0" cy="336"/>
                </a:xfrm>
                <a:prstGeom prst="line">
                  <a:avLst/>
                </a:prstGeom>
                <a:noFill/>
                <a:ln w="28575">
                  <a:solidFill>
                    <a:schemeClr val="tx1"/>
                  </a:solidFill>
                  <a:round/>
                  <a:headEnd/>
                  <a:tailEnd/>
                </a:ln>
              </p:spPr>
              <p:txBody>
                <a:bodyPr wrap="none"/>
                <a:lstStyle/>
                <a:p>
                  <a:endParaRPr lang="zh-CN" altLang="en-US"/>
                </a:p>
              </p:txBody>
            </p:sp>
          </p:grpSp>
          <p:grpSp>
            <p:nvGrpSpPr>
              <p:cNvPr id="7189" name="Group 21"/>
              <p:cNvGrpSpPr>
                <a:grpSpLocks/>
              </p:cNvGrpSpPr>
              <p:nvPr/>
            </p:nvGrpSpPr>
            <p:grpSpPr bwMode="auto">
              <a:xfrm>
                <a:off x="3744" y="2448"/>
                <a:ext cx="288" cy="288"/>
                <a:chOff x="3744" y="2256"/>
                <a:chExt cx="288" cy="480"/>
              </a:xfrm>
            </p:grpSpPr>
            <p:sp>
              <p:nvSpPr>
                <p:cNvPr id="7196" name="Line 22"/>
                <p:cNvSpPr>
                  <a:spLocks noChangeShapeType="1"/>
                </p:cNvSpPr>
                <p:nvPr/>
              </p:nvSpPr>
              <p:spPr bwMode="auto">
                <a:xfrm flipV="1">
                  <a:off x="3840" y="2256"/>
                  <a:ext cx="0" cy="480"/>
                </a:xfrm>
                <a:prstGeom prst="line">
                  <a:avLst/>
                </a:prstGeom>
                <a:noFill/>
                <a:ln w="28575">
                  <a:solidFill>
                    <a:schemeClr val="tx1"/>
                  </a:solidFill>
                  <a:round/>
                  <a:headEnd/>
                  <a:tailEnd/>
                </a:ln>
              </p:spPr>
              <p:txBody>
                <a:bodyPr wrap="none"/>
                <a:lstStyle/>
                <a:p>
                  <a:endParaRPr lang="zh-CN" altLang="en-US"/>
                </a:p>
              </p:txBody>
            </p:sp>
            <p:sp>
              <p:nvSpPr>
                <p:cNvPr id="7197" name="Line 23"/>
                <p:cNvSpPr>
                  <a:spLocks noChangeShapeType="1"/>
                </p:cNvSpPr>
                <p:nvPr/>
              </p:nvSpPr>
              <p:spPr bwMode="auto">
                <a:xfrm flipV="1">
                  <a:off x="3744" y="2400"/>
                  <a:ext cx="0" cy="336"/>
                </a:xfrm>
                <a:prstGeom prst="line">
                  <a:avLst/>
                </a:prstGeom>
                <a:noFill/>
                <a:ln w="28575">
                  <a:solidFill>
                    <a:schemeClr val="tx1"/>
                  </a:solidFill>
                  <a:round/>
                  <a:headEnd/>
                  <a:tailEnd/>
                </a:ln>
              </p:spPr>
              <p:txBody>
                <a:bodyPr wrap="none"/>
                <a:lstStyle/>
                <a:p>
                  <a:endParaRPr lang="zh-CN" altLang="en-US"/>
                </a:p>
              </p:txBody>
            </p:sp>
            <p:sp>
              <p:nvSpPr>
                <p:cNvPr id="7198" name="Line 24"/>
                <p:cNvSpPr>
                  <a:spLocks noChangeShapeType="1"/>
                </p:cNvSpPr>
                <p:nvPr/>
              </p:nvSpPr>
              <p:spPr bwMode="auto">
                <a:xfrm flipH="1" flipV="1">
                  <a:off x="3936" y="2256"/>
                  <a:ext cx="0" cy="480"/>
                </a:xfrm>
                <a:prstGeom prst="line">
                  <a:avLst/>
                </a:prstGeom>
                <a:noFill/>
                <a:ln w="28575">
                  <a:solidFill>
                    <a:schemeClr val="tx1"/>
                  </a:solidFill>
                  <a:round/>
                  <a:headEnd/>
                  <a:tailEnd/>
                </a:ln>
              </p:spPr>
              <p:txBody>
                <a:bodyPr wrap="none"/>
                <a:lstStyle/>
                <a:p>
                  <a:endParaRPr lang="zh-CN" altLang="en-US"/>
                </a:p>
              </p:txBody>
            </p:sp>
            <p:sp>
              <p:nvSpPr>
                <p:cNvPr id="7199" name="Line 25"/>
                <p:cNvSpPr>
                  <a:spLocks noChangeShapeType="1"/>
                </p:cNvSpPr>
                <p:nvPr/>
              </p:nvSpPr>
              <p:spPr bwMode="auto">
                <a:xfrm flipH="1" flipV="1">
                  <a:off x="4032" y="2400"/>
                  <a:ext cx="0" cy="336"/>
                </a:xfrm>
                <a:prstGeom prst="line">
                  <a:avLst/>
                </a:prstGeom>
                <a:noFill/>
                <a:ln w="28575">
                  <a:solidFill>
                    <a:schemeClr val="tx1"/>
                  </a:solidFill>
                  <a:round/>
                  <a:headEnd/>
                  <a:tailEnd/>
                </a:ln>
              </p:spPr>
              <p:txBody>
                <a:bodyPr wrap="none"/>
                <a:lstStyle/>
                <a:p>
                  <a:endParaRPr lang="zh-CN" altLang="en-US"/>
                </a:p>
              </p:txBody>
            </p:sp>
          </p:grpSp>
          <p:sp>
            <p:nvSpPr>
              <p:cNvPr id="7190" name="Freeform 26"/>
              <p:cNvSpPr>
                <a:spLocks/>
              </p:cNvSpPr>
              <p:nvPr/>
            </p:nvSpPr>
            <p:spPr bwMode="auto">
              <a:xfrm>
                <a:off x="3024" y="2640"/>
                <a:ext cx="48" cy="144"/>
              </a:xfrm>
              <a:custGeom>
                <a:avLst/>
                <a:gdLst>
                  <a:gd name="T0" fmla="*/ 48 w 48"/>
                  <a:gd name="T1" fmla="*/ 0 h 144"/>
                  <a:gd name="T2" fmla="*/ 0 w 48"/>
                  <a:gd name="T3" fmla="*/ 48 h 144"/>
                  <a:gd name="T4" fmla="*/ 48 w 48"/>
                  <a:gd name="T5" fmla="*/ 96 h 144"/>
                  <a:gd name="T6" fmla="*/ 0 w 48"/>
                  <a:gd name="T7" fmla="*/ 144 h 144"/>
                  <a:gd name="T8" fmla="*/ 0 60000 65536"/>
                  <a:gd name="T9" fmla="*/ 0 60000 65536"/>
                  <a:gd name="T10" fmla="*/ 0 60000 65536"/>
                  <a:gd name="T11" fmla="*/ 0 60000 65536"/>
                  <a:gd name="T12" fmla="*/ 0 w 48"/>
                  <a:gd name="T13" fmla="*/ 0 h 144"/>
                  <a:gd name="T14" fmla="*/ 48 w 48"/>
                  <a:gd name="T15" fmla="*/ 144 h 144"/>
                </a:gdLst>
                <a:ahLst/>
                <a:cxnLst>
                  <a:cxn ang="T8">
                    <a:pos x="T0" y="T1"/>
                  </a:cxn>
                  <a:cxn ang="T9">
                    <a:pos x="T2" y="T3"/>
                  </a:cxn>
                  <a:cxn ang="T10">
                    <a:pos x="T4" y="T5"/>
                  </a:cxn>
                  <a:cxn ang="T11">
                    <a:pos x="T6" y="T7"/>
                  </a:cxn>
                </a:cxnLst>
                <a:rect l="T12" t="T13" r="T14" b="T15"/>
                <a:pathLst>
                  <a:path w="48" h="144">
                    <a:moveTo>
                      <a:pt x="48" y="0"/>
                    </a:moveTo>
                    <a:cubicBezTo>
                      <a:pt x="24" y="16"/>
                      <a:pt x="0" y="32"/>
                      <a:pt x="0" y="48"/>
                    </a:cubicBezTo>
                    <a:cubicBezTo>
                      <a:pt x="0" y="64"/>
                      <a:pt x="48" y="80"/>
                      <a:pt x="48" y="96"/>
                    </a:cubicBezTo>
                    <a:cubicBezTo>
                      <a:pt x="48" y="112"/>
                      <a:pt x="24" y="128"/>
                      <a:pt x="0" y="144"/>
                    </a:cubicBezTo>
                  </a:path>
                </a:pathLst>
              </a:custGeom>
              <a:noFill/>
              <a:ln w="28575">
                <a:solidFill>
                  <a:schemeClr val="tx1"/>
                </a:solidFill>
                <a:round/>
                <a:headEnd/>
                <a:tailEnd/>
              </a:ln>
            </p:spPr>
            <p:txBody>
              <a:bodyPr wrap="none"/>
              <a:lstStyle/>
              <a:p>
                <a:endParaRPr lang="zh-CN" altLang="en-US"/>
              </a:p>
            </p:txBody>
          </p:sp>
          <p:sp>
            <p:nvSpPr>
              <p:cNvPr id="7191" name="Freeform 27"/>
              <p:cNvSpPr>
                <a:spLocks/>
              </p:cNvSpPr>
              <p:nvPr/>
            </p:nvSpPr>
            <p:spPr bwMode="auto">
              <a:xfrm>
                <a:off x="3072" y="2640"/>
                <a:ext cx="48" cy="144"/>
              </a:xfrm>
              <a:custGeom>
                <a:avLst/>
                <a:gdLst>
                  <a:gd name="T0" fmla="*/ 48 w 48"/>
                  <a:gd name="T1" fmla="*/ 0 h 144"/>
                  <a:gd name="T2" fmla="*/ 0 w 48"/>
                  <a:gd name="T3" fmla="*/ 48 h 144"/>
                  <a:gd name="T4" fmla="*/ 48 w 48"/>
                  <a:gd name="T5" fmla="*/ 96 h 144"/>
                  <a:gd name="T6" fmla="*/ 0 w 48"/>
                  <a:gd name="T7" fmla="*/ 144 h 144"/>
                  <a:gd name="T8" fmla="*/ 0 60000 65536"/>
                  <a:gd name="T9" fmla="*/ 0 60000 65536"/>
                  <a:gd name="T10" fmla="*/ 0 60000 65536"/>
                  <a:gd name="T11" fmla="*/ 0 60000 65536"/>
                  <a:gd name="T12" fmla="*/ 0 w 48"/>
                  <a:gd name="T13" fmla="*/ 0 h 144"/>
                  <a:gd name="T14" fmla="*/ 48 w 48"/>
                  <a:gd name="T15" fmla="*/ 144 h 144"/>
                </a:gdLst>
                <a:ahLst/>
                <a:cxnLst>
                  <a:cxn ang="T8">
                    <a:pos x="T0" y="T1"/>
                  </a:cxn>
                  <a:cxn ang="T9">
                    <a:pos x="T2" y="T3"/>
                  </a:cxn>
                  <a:cxn ang="T10">
                    <a:pos x="T4" y="T5"/>
                  </a:cxn>
                  <a:cxn ang="T11">
                    <a:pos x="T6" y="T7"/>
                  </a:cxn>
                </a:cxnLst>
                <a:rect l="T12" t="T13" r="T14" b="T15"/>
                <a:pathLst>
                  <a:path w="48" h="144">
                    <a:moveTo>
                      <a:pt x="48" y="0"/>
                    </a:moveTo>
                    <a:cubicBezTo>
                      <a:pt x="24" y="16"/>
                      <a:pt x="0" y="32"/>
                      <a:pt x="0" y="48"/>
                    </a:cubicBezTo>
                    <a:cubicBezTo>
                      <a:pt x="0" y="64"/>
                      <a:pt x="48" y="80"/>
                      <a:pt x="48" y="96"/>
                    </a:cubicBezTo>
                    <a:cubicBezTo>
                      <a:pt x="48" y="112"/>
                      <a:pt x="24" y="128"/>
                      <a:pt x="0" y="144"/>
                    </a:cubicBezTo>
                  </a:path>
                </a:pathLst>
              </a:custGeom>
              <a:noFill/>
              <a:ln w="28575">
                <a:solidFill>
                  <a:schemeClr val="tx1"/>
                </a:solidFill>
                <a:round/>
                <a:headEnd/>
                <a:tailEnd/>
              </a:ln>
            </p:spPr>
            <p:txBody>
              <a:bodyPr wrap="none"/>
              <a:lstStyle/>
              <a:p>
                <a:endParaRPr lang="zh-CN" altLang="en-US"/>
              </a:p>
            </p:txBody>
          </p:sp>
          <p:graphicFrame>
            <p:nvGraphicFramePr>
              <p:cNvPr id="7170" name="Object 28"/>
              <p:cNvGraphicFramePr>
                <a:graphicFrameLocks noChangeAspect="1"/>
              </p:cNvGraphicFramePr>
              <p:nvPr/>
            </p:nvGraphicFramePr>
            <p:xfrm>
              <a:off x="2448" y="2736"/>
              <a:ext cx="175" cy="212"/>
            </p:xfrm>
            <a:graphic>
              <a:graphicData uri="http://schemas.openxmlformats.org/presentationml/2006/ole">
                <mc:AlternateContent xmlns:mc="http://schemas.openxmlformats.org/markup-compatibility/2006">
                  <mc:Choice xmlns:v="urn:schemas-microsoft-com:vml" Requires="v">
                    <p:oleObj spid="_x0000_s188011" name="Equation" r:id="rId9" imgW="177480" imgH="215640" progId="Equation.3">
                      <p:embed/>
                    </p:oleObj>
                  </mc:Choice>
                  <mc:Fallback>
                    <p:oleObj name="Equation" r:id="rId9" imgW="177480" imgH="215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48" y="2736"/>
                            <a:ext cx="175" cy="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1" name="Object 29"/>
              <p:cNvGraphicFramePr>
                <a:graphicFrameLocks noChangeAspect="1"/>
              </p:cNvGraphicFramePr>
              <p:nvPr/>
            </p:nvGraphicFramePr>
            <p:xfrm>
              <a:off x="2592" y="2736"/>
              <a:ext cx="187" cy="212"/>
            </p:xfrm>
            <a:graphic>
              <a:graphicData uri="http://schemas.openxmlformats.org/presentationml/2006/ole">
                <mc:AlternateContent xmlns:mc="http://schemas.openxmlformats.org/markup-compatibility/2006">
                  <mc:Choice xmlns:v="urn:schemas-microsoft-com:vml" Requires="v">
                    <p:oleObj spid="_x0000_s188012" name="Equation" r:id="rId11" imgW="190440" imgH="215640" progId="Equation.3">
                      <p:embed/>
                    </p:oleObj>
                  </mc:Choice>
                  <mc:Fallback>
                    <p:oleObj name="Equation" r:id="rId11" imgW="190440" imgH="2156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92" y="2736"/>
                            <a:ext cx="187" cy="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2" name="Object 30"/>
              <p:cNvGraphicFramePr>
                <a:graphicFrameLocks noChangeAspect="1"/>
              </p:cNvGraphicFramePr>
              <p:nvPr/>
            </p:nvGraphicFramePr>
            <p:xfrm>
              <a:off x="1968" y="2976"/>
              <a:ext cx="536" cy="212"/>
            </p:xfrm>
            <a:graphic>
              <a:graphicData uri="http://schemas.openxmlformats.org/presentationml/2006/ole">
                <mc:AlternateContent xmlns:mc="http://schemas.openxmlformats.org/markup-compatibility/2006">
                  <mc:Choice xmlns:v="urn:schemas-microsoft-com:vml" Requires="v">
                    <p:oleObj spid="_x0000_s188013" name="Equation" r:id="rId13" imgW="545760" imgH="215640" progId="Equation.3">
                      <p:embed/>
                    </p:oleObj>
                  </mc:Choice>
                  <mc:Fallback>
                    <p:oleObj name="Equation" r:id="rId13" imgW="545760" imgH="2156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68" y="2976"/>
                            <a:ext cx="536" cy="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92" name="Line 31"/>
              <p:cNvSpPr>
                <a:spLocks noChangeShapeType="1"/>
              </p:cNvSpPr>
              <p:nvPr/>
            </p:nvSpPr>
            <p:spPr bwMode="auto">
              <a:xfrm flipV="1">
                <a:off x="2256" y="2784"/>
                <a:ext cx="144" cy="240"/>
              </a:xfrm>
              <a:prstGeom prst="line">
                <a:avLst/>
              </a:prstGeom>
              <a:noFill/>
              <a:ln w="28575">
                <a:solidFill>
                  <a:schemeClr val="tx1"/>
                </a:solidFill>
                <a:round/>
                <a:headEnd/>
                <a:tailEnd type="triangle" w="sm" len="lg"/>
              </a:ln>
            </p:spPr>
            <p:txBody>
              <a:bodyPr wrap="none"/>
              <a:lstStyle/>
              <a:p>
                <a:endParaRPr lang="zh-CN" altLang="en-US"/>
              </a:p>
            </p:txBody>
          </p:sp>
          <p:graphicFrame>
            <p:nvGraphicFramePr>
              <p:cNvPr id="7173" name="Object 32"/>
              <p:cNvGraphicFramePr>
                <a:graphicFrameLocks noChangeAspect="1"/>
              </p:cNvGraphicFramePr>
              <p:nvPr/>
            </p:nvGraphicFramePr>
            <p:xfrm>
              <a:off x="2640" y="2976"/>
              <a:ext cx="536" cy="212"/>
            </p:xfrm>
            <a:graphic>
              <a:graphicData uri="http://schemas.openxmlformats.org/presentationml/2006/ole">
                <mc:AlternateContent xmlns:mc="http://schemas.openxmlformats.org/markup-compatibility/2006">
                  <mc:Choice xmlns:v="urn:schemas-microsoft-com:vml" Requires="v">
                    <p:oleObj spid="_x0000_s188014" name="Equation" r:id="rId15" imgW="545760" imgH="215640" progId="Equation.3">
                      <p:embed/>
                    </p:oleObj>
                  </mc:Choice>
                  <mc:Fallback>
                    <p:oleObj name="Equation" r:id="rId15" imgW="545760" imgH="2156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40" y="2976"/>
                            <a:ext cx="536" cy="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93" name="Line 33"/>
              <p:cNvSpPr>
                <a:spLocks noChangeShapeType="1"/>
              </p:cNvSpPr>
              <p:nvPr/>
            </p:nvSpPr>
            <p:spPr bwMode="auto">
              <a:xfrm flipH="1" flipV="1">
                <a:off x="2736" y="2784"/>
                <a:ext cx="144" cy="240"/>
              </a:xfrm>
              <a:prstGeom prst="line">
                <a:avLst/>
              </a:prstGeom>
              <a:noFill/>
              <a:ln w="28575">
                <a:solidFill>
                  <a:schemeClr val="tx1"/>
                </a:solidFill>
                <a:round/>
                <a:headEnd/>
                <a:tailEnd type="triangle" w="sm" len="lg"/>
              </a:ln>
            </p:spPr>
            <p:txBody>
              <a:bodyPr wrap="none"/>
              <a:lstStyle/>
              <a:p>
                <a:endParaRPr lang="zh-CN" altLang="en-US"/>
              </a:p>
            </p:txBody>
          </p:sp>
          <p:graphicFrame>
            <p:nvGraphicFramePr>
              <p:cNvPr id="7174" name="Object 34"/>
              <p:cNvGraphicFramePr>
                <a:graphicFrameLocks noChangeAspect="1"/>
              </p:cNvGraphicFramePr>
              <p:nvPr/>
            </p:nvGraphicFramePr>
            <p:xfrm>
              <a:off x="3504" y="2736"/>
              <a:ext cx="271" cy="241"/>
            </p:xfrm>
            <a:graphic>
              <a:graphicData uri="http://schemas.openxmlformats.org/presentationml/2006/ole">
                <mc:AlternateContent xmlns:mc="http://schemas.openxmlformats.org/markup-compatibility/2006">
                  <mc:Choice xmlns:v="urn:schemas-microsoft-com:vml" Requires="v">
                    <p:oleObj spid="_x0000_s188015" name="Equation" r:id="rId17" imgW="241200" imgH="215640" progId="Equation.3">
                      <p:embed/>
                    </p:oleObj>
                  </mc:Choice>
                  <mc:Fallback>
                    <p:oleObj name="Equation" r:id="rId17" imgW="241200" imgH="21564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04" y="2736"/>
                            <a:ext cx="271" cy="2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5" name="Object 35"/>
              <p:cNvGraphicFramePr>
                <a:graphicFrameLocks noChangeAspect="1"/>
              </p:cNvGraphicFramePr>
              <p:nvPr/>
            </p:nvGraphicFramePr>
            <p:xfrm>
              <a:off x="3984" y="2736"/>
              <a:ext cx="300" cy="241"/>
            </p:xfrm>
            <a:graphic>
              <a:graphicData uri="http://schemas.openxmlformats.org/presentationml/2006/ole">
                <mc:AlternateContent xmlns:mc="http://schemas.openxmlformats.org/markup-compatibility/2006">
                  <mc:Choice xmlns:v="urn:schemas-microsoft-com:vml" Requires="v">
                    <p:oleObj spid="_x0000_s188016" name="Equation" r:id="rId19" imgW="266400" imgH="215640" progId="Equation.3">
                      <p:embed/>
                    </p:oleObj>
                  </mc:Choice>
                  <mc:Fallback>
                    <p:oleObj name="Equation" r:id="rId19" imgW="266400" imgH="21564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84" y="2736"/>
                            <a:ext cx="300" cy="2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6" name="Object 36"/>
              <p:cNvGraphicFramePr>
                <a:graphicFrameLocks noChangeAspect="1"/>
              </p:cNvGraphicFramePr>
              <p:nvPr/>
            </p:nvGraphicFramePr>
            <p:xfrm>
              <a:off x="3360" y="3024"/>
              <a:ext cx="536" cy="212"/>
            </p:xfrm>
            <a:graphic>
              <a:graphicData uri="http://schemas.openxmlformats.org/presentationml/2006/ole">
                <mc:AlternateContent xmlns:mc="http://schemas.openxmlformats.org/markup-compatibility/2006">
                  <mc:Choice xmlns:v="urn:schemas-microsoft-com:vml" Requires="v">
                    <p:oleObj spid="_x0000_s188017" name="Equation" r:id="rId21" imgW="545760" imgH="215640" progId="Equation.3">
                      <p:embed/>
                    </p:oleObj>
                  </mc:Choice>
                  <mc:Fallback>
                    <p:oleObj name="Equation" r:id="rId21" imgW="545760" imgH="21564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60" y="3024"/>
                            <a:ext cx="536" cy="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7" name="Object 37"/>
              <p:cNvGraphicFramePr>
                <a:graphicFrameLocks noChangeAspect="1"/>
              </p:cNvGraphicFramePr>
              <p:nvPr/>
            </p:nvGraphicFramePr>
            <p:xfrm>
              <a:off x="3984" y="3024"/>
              <a:ext cx="536" cy="212"/>
            </p:xfrm>
            <a:graphic>
              <a:graphicData uri="http://schemas.openxmlformats.org/presentationml/2006/ole">
                <mc:AlternateContent xmlns:mc="http://schemas.openxmlformats.org/markup-compatibility/2006">
                  <mc:Choice xmlns:v="urn:schemas-microsoft-com:vml" Requires="v">
                    <p:oleObj spid="_x0000_s188018" name="Equation" r:id="rId23" imgW="545760" imgH="215640" progId="Equation.3">
                      <p:embed/>
                    </p:oleObj>
                  </mc:Choice>
                  <mc:Fallback>
                    <p:oleObj name="Equation" r:id="rId23" imgW="545760" imgH="21564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984" y="3024"/>
                            <a:ext cx="536" cy="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94" name="Line 38"/>
              <p:cNvSpPr>
                <a:spLocks noChangeShapeType="1"/>
              </p:cNvSpPr>
              <p:nvPr/>
            </p:nvSpPr>
            <p:spPr bwMode="auto">
              <a:xfrm flipV="1">
                <a:off x="3744" y="2736"/>
                <a:ext cx="96" cy="288"/>
              </a:xfrm>
              <a:prstGeom prst="line">
                <a:avLst/>
              </a:prstGeom>
              <a:noFill/>
              <a:ln w="28575">
                <a:solidFill>
                  <a:schemeClr val="tx1"/>
                </a:solidFill>
                <a:round/>
                <a:headEnd/>
                <a:tailEnd type="triangle" w="sm" len="lg"/>
              </a:ln>
            </p:spPr>
            <p:txBody>
              <a:bodyPr wrap="none"/>
              <a:lstStyle/>
              <a:p>
                <a:endParaRPr lang="zh-CN" altLang="en-US"/>
              </a:p>
            </p:txBody>
          </p:sp>
          <p:sp>
            <p:nvSpPr>
              <p:cNvPr id="7195" name="Line 39"/>
              <p:cNvSpPr>
                <a:spLocks noChangeShapeType="1"/>
              </p:cNvSpPr>
              <p:nvPr/>
            </p:nvSpPr>
            <p:spPr bwMode="auto">
              <a:xfrm flipH="1" flipV="1">
                <a:off x="3936" y="2736"/>
                <a:ext cx="96" cy="288"/>
              </a:xfrm>
              <a:prstGeom prst="line">
                <a:avLst/>
              </a:prstGeom>
              <a:noFill/>
              <a:ln w="28575">
                <a:solidFill>
                  <a:schemeClr val="tx1"/>
                </a:solidFill>
                <a:round/>
                <a:headEnd/>
                <a:tailEnd type="triangle" w="sm" len="lg"/>
              </a:ln>
            </p:spPr>
            <p:txBody>
              <a:bodyPr wrap="none"/>
              <a:lstStyle/>
              <a:p>
                <a:endParaRPr lang="zh-CN" altLang="en-US"/>
              </a:p>
            </p:txBody>
          </p:sp>
        </p:grpSp>
        <p:sp>
          <p:nvSpPr>
            <p:cNvPr id="7186" name="Text Box 40"/>
            <p:cNvSpPr txBox="1">
              <a:spLocks noChangeArrowheads="1"/>
            </p:cNvSpPr>
            <p:nvPr/>
          </p:nvSpPr>
          <p:spPr bwMode="auto">
            <a:xfrm>
              <a:off x="2592" y="1632"/>
              <a:ext cx="624" cy="227"/>
            </a:xfrm>
            <a:prstGeom prst="rect">
              <a:avLst/>
            </a:prstGeom>
            <a:noFill/>
            <a:ln w="28575">
              <a:noFill/>
              <a:miter lim="800000"/>
              <a:headEnd/>
              <a:tailEnd/>
            </a:ln>
          </p:spPr>
          <p:txBody>
            <a:bodyPr>
              <a:spAutoFit/>
            </a:bodyPr>
            <a:lstStyle/>
            <a:p>
              <a:r>
                <a:rPr lang="zh-CN" altLang="en-US" sz="2400" b="1" dirty="0">
                  <a:latin typeface="Tahoma" pitchFamily="34" charset="0"/>
                </a:rPr>
                <a:t>输出</a:t>
              </a:r>
            </a:p>
          </p:txBody>
        </p:sp>
      </p:grpSp>
      <p:sp>
        <p:nvSpPr>
          <p:cNvPr id="7184" name="AutoShape 41"/>
          <p:cNvSpPr>
            <a:spLocks noChangeArrowheads="1"/>
          </p:cNvSpPr>
          <p:nvPr/>
        </p:nvSpPr>
        <p:spPr bwMode="auto">
          <a:xfrm>
            <a:off x="2673839" y="3337560"/>
            <a:ext cx="1066800" cy="381000"/>
          </a:xfrm>
          <a:prstGeom prst="rightArrow">
            <a:avLst>
              <a:gd name="adj1" fmla="val 50000"/>
              <a:gd name="adj2" fmla="val 70000"/>
            </a:avLst>
          </a:prstGeom>
          <a:noFill/>
          <a:ln w="28575">
            <a:solidFill>
              <a:schemeClr val="tx1"/>
            </a:solidFill>
            <a:miter lim="800000"/>
            <a:headEnd/>
            <a:tailEnd/>
          </a:ln>
        </p:spPr>
        <p:txBody>
          <a:bodyPr wrap="none" anchor="ctr"/>
          <a:lstStyle/>
          <a:p>
            <a:endParaRPr lang="zh-CN" altLang="en-US"/>
          </a:p>
        </p:txBody>
      </p:sp>
      <p:sp>
        <p:nvSpPr>
          <p:cNvPr id="2" name="灯片编号占位符 1"/>
          <p:cNvSpPr>
            <a:spLocks noGrp="1"/>
          </p:cNvSpPr>
          <p:nvPr>
            <p:ph type="sldNum" sz="quarter" idx="12"/>
          </p:nvPr>
        </p:nvSpPr>
        <p:spPr/>
        <p:txBody>
          <a:bodyPr/>
          <a:lstStyle/>
          <a:p>
            <a:fld id="{BFEB24BD-BE86-410A-BF7A-1F4EAF97620B}" type="slidenum">
              <a:rPr lang="en-US" altLang="zh-CN" smtClean="0"/>
              <a:pPr/>
              <a:t>34</a:t>
            </a:fld>
            <a:endParaRPr lang="en-US" altLang="zh-CN"/>
          </a:p>
        </p:txBody>
      </p:sp>
      <p:sp>
        <p:nvSpPr>
          <p:cNvPr id="41" name="Rectangle 2"/>
          <p:cNvSpPr>
            <a:spLocks noGrp="1" noChangeArrowheads="1"/>
          </p:cNvSpPr>
          <p:nvPr>
            <p:ph type="title"/>
          </p:nvPr>
        </p:nvSpPr>
        <p:spPr>
          <a:xfrm>
            <a:off x="457200" y="274638"/>
            <a:ext cx="8229600" cy="1143000"/>
          </a:xfrm>
        </p:spPr>
        <p:txBody>
          <a:bodyPr/>
          <a:lstStyle/>
          <a:p>
            <a:r>
              <a:rPr lang="zh-CN" altLang="en-US" sz="4000" b="1" kern="1200" dirty="0" smtClean="0">
                <a:solidFill>
                  <a:srgbClr val="381850"/>
                </a:solidFill>
                <a:latin typeface="微软雅黑" panose="020B0503020204020204" pitchFamily="34" charset="-122"/>
                <a:ea typeface="微软雅黑" panose="020B0503020204020204" pitchFamily="34" charset="-122"/>
              </a:rPr>
              <a:t>双音输入</a:t>
            </a:r>
            <a:endParaRPr lang="zh-CN" altLang="en-US" sz="4000" b="1" kern="1200" dirty="0">
              <a:solidFill>
                <a:srgbClr val="38185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186034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228600" y="304800"/>
            <a:ext cx="8531225" cy="1143000"/>
          </a:xfrm>
        </p:spPr>
        <p:txBody>
          <a:bodyPr/>
          <a:lstStyle/>
          <a:p>
            <a:r>
              <a:rPr lang="zh-CN" altLang="en-US" sz="4000" b="1" kern="1200" dirty="0">
                <a:solidFill>
                  <a:srgbClr val="381850"/>
                </a:solidFill>
                <a:latin typeface="微软雅黑" panose="020B0503020204020204" pitchFamily="34" charset="-122"/>
                <a:ea typeface="微软雅黑" panose="020B0503020204020204" pitchFamily="34" charset="-122"/>
              </a:rPr>
              <a:t>放大器的非线性失真将导致频谱扩展</a:t>
            </a:r>
          </a:p>
        </p:txBody>
      </p:sp>
      <p:pic>
        <p:nvPicPr>
          <p:cNvPr id="274436" name="Picture 4" descr="01"/>
          <p:cNvPicPr>
            <a:picLocks noChangeAspect="1" noChangeArrowheads="1"/>
          </p:cNvPicPr>
          <p:nvPr/>
        </p:nvPicPr>
        <p:blipFill>
          <a:blip r:embed="rId2" cstate="print"/>
          <a:srcRect/>
          <a:stretch>
            <a:fillRect/>
          </a:stretch>
        </p:blipFill>
        <p:spPr bwMode="auto">
          <a:xfrm>
            <a:off x="1619250" y="1844675"/>
            <a:ext cx="5616575" cy="3663950"/>
          </a:xfrm>
          <a:prstGeom prst="rect">
            <a:avLst/>
          </a:prstGeom>
          <a:noFill/>
          <a:ln w="9525">
            <a:noFill/>
            <a:miter lim="800000"/>
            <a:headEnd/>
            <a:tailEnd/>
          </a:ln>
        </p:spPr>
      </p:pic>
      <p:pic>
        <p:nvPicPr>
          <p:cNvPr id="274437" name="Picture 5" descr="03(TIO20)"/>
          <p:cNvPicPr>
            <a:picLocks noChangeAspect="1" noChangeArrowheads="1"/>
          </p:cNvPicPr>
          <p:nvPr/>
        </p:nvPicPr>
        <p:blipFill>
          <a:blip r:embed="rId3" cstate="print"/>
          <a:srcRect/>
          <a:stretch>
            <a:fillRect/>
          </a:stretch>
        </p:blipFill>
        <p:spPr bwMode="auto">
          <a:xfrm>
            <a:off x="1547813" y="1700213"/>
            <a:ext cx="6084887" cy="3992562"/>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35</a:t>
            </a:fld>
            <a:endParaRPr lang="en-US" altLang="zh-CN"/>
          </a:p>
        </p:txBody>
      </p:sp>
    </p:spTree>
    <p:extLst>
      <p:ext uri="{BB962C8B-B14F-4D97-AF65-F5344CB8AC3E}">
        <p14:creationId xmlns:p14="http://schemas.microsoft.com/office/powerpoint/2010/main" val="579510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274436"/>
                                        </p:tgtEl>
                                      </p:cBhvr>
                                    </p:animEffect>
                                    <p:set>
                                      <p:cBhvr>
                                        <p:cTn id="7" dur="1" fill="hold">
                                          <p:stCondLst>
                                            <p:cond delay="499"/>
                                          </p:stCondLst>
                                        </p:cTn>
                                        <p:tgtEl>
                                          <p:spTgt spid="27443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74437"/>
                                        </p:tgtEl>
                                        <p:attrNameLst>
                                          <p:attrName>style.visibility</p:attrName>
                                        </p:attrNameLst>
                                      </p:cBhvr>
                                      <p:to>
                                        <p:strVal val="visible"/>
                                      </p:to>
                                    </p:set>
                                    <p:animEffect transition="in" filter="blinds(horizontal)">
                                      <p:cBhvr>
                                        <p:cTn id="12" dur="500"/>
                                        <p:tgtEl>
                                          <p:spTgt spid="274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Grp="1" noChangeArrowheads="1"/>
          </p:cNvSpPr>
          <p:nvPr>
            <p:ph type="title"/>
          </p:nvPr>
        </p:nvSpPr>
        <p:spPr>
          <a:xfrm>
            <a:off x="304800" y="228600"/>
            <a:ext cx="7793038" cy="1143000"/>
          </a:xfrm>
          <a:noFill/>
        </p:spPr>
        <p:txBody>
          <a:bodyPr/>
          <a:lstStyle/>
          <a:p>
            <a:r>
              <a:rPr lang="zh-CN" altLang="en-US" sz="4000" b="1" kern="1200" dirty="0">
                <a:solidFill>
                  <a:srgbClr val="381850"/>
                </a:solidFill>
                <a:latin typeface="微软雅黑" panose="020B0503020204020204" pitchFamily="34" charset="-122"/>
                <a:ea typeface="微软雅黑" panose="020B0503020204020204" pitchFamily="34" charset="-122"/>
              </a:rPr>
              <a:t>射频中常用的部件</a:t>
            </a:r>
            <a:r>
              <a:rPr lang="en-US" altLang="zh-CN" sz="4000" b="1" kern="1200" dirty="0">
                <a:solidFill>
                  <a:srgbClr val="381850"/>
                </a:solidFill>
                <a:latin typeface="微软雅黑" panose="020B0503020204020204" pitchFamily="34" charset="-122"/>
                <a:ea typeface="微软雅黑" panose="020B0503020204020204" pitchFamily="34" charset="-122"/>
              </a:rPr>
              <a:t>——</a:t>
            </a:r>
            <a:r>
              <a:rPr lang="zh-CN" altLang="en-US" sz="4000" b="1" kern="1200" dirty="0">
                <a:solidFill>
                  <a:srgbClr val="381850"/>
                </a:solidFill>
                <a:latin typeface="微软雅黑" panose="020B0503020204020204" pitchFamily="34" charset="-122"/>
                <a:ea typeface="微软雅黑" panose="020B0503020204020204" pitchFamily="34" charset="-122"/>
              </a:rPr>
              <a:t>衰减器</a:t>
            </a:r>
          </a:p>
        </p:txBody>
      </p:sp>
      <p:graphicFrame>
        <p:nvGraphicFramePr>
          <p:cNvPr id="5" name="对象 4">
            <a:hlinkClick r:id="" action="ppaction://ole?verb=0"/>
          </p:cNvPr>
          <p:cNvGraphicFramePr>
            <a:graphicFrameLocks noChangeAspect="1"/>
          </p:cNvGraphicFramePr>
          <p:nvPr>
            <p:extLst>
              <p:ext uri="{D42A27DB-BD31-4B8C-83A1-F6EECF244321}">
                <p14:modId xmlns:p14="http://schemas.microsoft.com/office/powerpoint/2010/main" val="360712066"/>
              </p:ext>
            </p:extLst>
          </p:nvPr>
        </p:nvGraphicFramePr>
        <p:xfrm>
          <a:off x="7697788" y="1662113"/>
          <a:ext cx="414337" cy="506412"/>
        </p:xfrm>
        <a:graphic>
          <a:graphicData uri="http://schemas.openxmlformats.org/presentationml/2006/ole">
            <mc:AlternateContent xmlns:mc="http://schemas.openxmlformats.org/markup-compatibility/2006">
              <mc:Choice xmlns:v="urn:schemas-microsoft-com:vml" Requires="v">
                <p:oleObj spid="_x0000_s143604" name="包装程序外壳对象" showAsIcon="1" r:id="rId3" imgW="269640" imgH="330120" progId="Package">
                  <p:embed/>
                </p:oleObj>
              </mc:Choice>
              <mc:Fallback>
                <p:oleObj name="包装程序外壳对象" showAsIcon="1" r:id="rId3" imgW="269640" imgH="330120" progId="Package">
                  <p:embed/>
                  <p:pic>
                    <p:nvPicPr>
                      <p:cNvPr id="0" name=""/>
                      <p:cNvPicPr/>
                      <p:nvPr/>
                    </p:nvPicPr>
                    <p:blipFill>
                      <a:blip r:embed="rId4"/>
                      <a:stretch>
                        <a:fillRect/>
                      </a:stretch>
                    </p:blipFill>
                    <p:spPr>
                      <a:xfrm>
                        <a:off x="7697788" y="1662113"/>
                        <a:ext cx="414337" cy="506412"/>
                      </a:xfrm>
                      <a:prstGeom prst="rect">
                        <a:avLst/>
                      </a:prstGeom>
                    </p:spPr>
                  </p:pic>
                </p:oleObj>
              </mc:Fallback>
            </mc:AlternateContent>
          </a:graphicData>
        </a:graphic>
      </p:graphicFrame>
      <p:pic>
        <p:nvPicPr>
          <p:cNvPr id="6" name="Picture 4"/>
          <p:cNvPicPr>
            <a:picLocks noChangeAspect="1" noChangeArrowheads="1"/>
          </p:cNvPicPr>
          <p:nvPr/>
        </p:nvPicPr>
        <p:blipFill>
          <a:blip r:embed="rId5" cstate="print"/>
          <a:srcRect l="11250" t="21600" r="11250" b="61200"/>
          <a:stretch>
            <a:fillRect/>
          </a:stretch>
        </p:blipFill>
        <p:spPr bwMode="auto">
          <a:xfrm>
            <a:off x="310662" y="2906346"/>
            <a:ext cx="8568514" cy="1188183"/>
          </a:xfrm>
          <a:prstGeom prst="rect">
            <a:avLst/>
          </a:prstGeom>
          <a:noFill/>
          <a:ln w="9525" algn="ctr">
            <a:noFill/>
            <a:miter lim="800000"/>
            <a:headEnd/>
            <a:tailEnd type="none" w="med" len="lg"/>
          </a:ln>
        </p:spPr>
      </p:pic>
      <p:sp>
        <p:nvSpPr>
          <p:cNvPr id="7" name="Text Box 5"/>
          <p:cNvSpPr txBox="1">
            <a:spLocks noChangeArrowheads="1"/>
          </p:cNvSpPr>
          <p:nvPr/>
        </p:nvSpPr>
        <p:spPr bwMode="auto">
          <a:xfrm>
            <a:off x="3429000" y="4646657"/>
            <a:ext cx="3671888" cy="523220"/>
          </a:xfrm>
          <a:prstGeom prst="rect">
            <a:avLst/>
          </a:prstGeom>
          <a:noFill/>
          <a:ln w="9525" algn="ctr">
            <a:noFill/>
            <a:miter lim="800000"/>
            <a:headEnd/>
            <a:tailEnd type="none" w="med" len="lg"/>
          </a:ln>
        </p:spPr>
        <p:txBody>
          <a:bodyPr>
            <a:spAutoFit/>
          </a:bodyPr>
          <a:lstStyle/>
          <a:p>
            <a:r>
              <a:rPr lang="en-US" altLang="zh-CN" sz="2800" dirty="0">
                <a:latin typeface="Times New Roman" panose="02020603050405020304" pitchFamily="18" charset="0"/>
                <a:cs typeface="Times New Roman" panose="02020603050405020304" pitchFamily="18" charset="0"/>
              </a:rPr>
              <a:t>IL=0.5 or 3dB</a:t>
            </a:r>
          </a:p>
        </p:txBody>
      </p:sp>
      <p:sp>
        <p:nvSpPr>
          <p:cNvPr id="2" name="灯片编号占位符 1"/>
          <p:cNvSpPr>
            <a:spLocks noGrp="1"/>
          </p:cNvSpPr>
          <p:nvPr>
            <p:ph type="sldNum" sz="quarter" idx="12"/>
          </p:nvPr>
        </p:nvSpPr>
        <p:spPr/>
        <p:txBody>
          <a:bodyPr/>
          <a:lstStyle/>
          <a:p>
            <a:fld id="{BFEB24BD-BE86-410A-BF7A-1F4EAF97620B}" type="slidenum">
              <a:rPr lang="en-US" altLang="zh-CN" smtClean="0"/>
              <a:pPr/>
              <a:t>36</a:t>
            </a:fld>
            <a:endParaRPr lang="en-US" altLang="zh-CN"/>
          </a:p>
        </p:txBody>
      </p:sp>
    </p:spTree>
    <p:extLst>
      <p:ext uri="{BB962C8B-B14F-4D97-AF65-F5344CB8AC3E}">
        <p14:creationId xmlns:p14="http://schemas.microsoft.com/office/powerpoint/2010/main" val="17034740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b="1" kern="1200" dirty="0" smtClean="0">
                <a:solidFill>
                  <a:srgbClr val="381850"/>
                </a:solidFill>
                <a:latin typeface="微软雅黑" panose="020B0503020204020204" pitchFamily="34" charset="-122"/>
                <a:ea typeface="微软雅黑" panose="020B0503020204020204" pitchFamily="34" charset="-122"/>
              </a:rPr>
              <a:t>模控衰减器</a:t>
            </a:r>
            <a:endParaRPr lang="zh-CN" altLang="en-US" sz="4000" b="1" kern="1200" dirty="0">
              <a:solidFill>
                <a:srgbClr val="381850"/>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BFEB24BD-BE86-410A-BF7A-1F4EAF97620B}" type="slidenum">
              <a:rPr lang="en-US" altLang="zh-CN" smtClean="0"/>
              <a:pPr/>
              <a:t>37</a:t>
            </a:fld>
            <a:endParaRPr lang="en-US" altLang="zh-CN"/>
          </a:p>
        </p:txBody>
      </p:sp>
      <p:pic>
        <p:nvPicPr>
          <p:cNvPr id="5" name="图片 4"/>
          <p:cNvPicPr>
            <a:picLocks noChangeAspect="1"/>
          </p:cNvPicPr>
          <p:nvPr/>
        </p:nvPicPr>
        <p:blipFill rotWithShape="1">
          <a:blip r:embed="rId3"/>
          <a:srcRect r="15439"/>
          <a:stretch/>
        </p:blipFill>
        <p:spPr>
          <a:xfrm>
            <a:off x="228600" y="1650206"/>
            <a:ext cx="8686800" cy="4362450"/>
          </a:xfrm>
          <a:prstGeom prst="rect">
            <a:avLst/>
          </a:prstGeom>
        </p:spPr>
      </p:pic>
      <p:pic>
        <p:nvPicPr>
          <p:cNvPr id="6" name="图片 5"/>
          <p:cNvPicPr>
            <a:picLocks noChangeAspect="1"/>
          </p:cNvPicPr>
          <p:nvPr/>
        </p:nvPicPr>
        <p:blipFill>
          <a:blip r:embed="rId4"/>
          <a:stretch>
            <a:fillRect/>
          </a:stretch>
        </p:blipFill>
        <p:spPr>
          <a:xfrm>
            <a:off x="1143000" y="1091467"/>
            <a:ext cx="6810375" cy="5600700"/>
          </a:xfrm>
          <a:prstGeom prst="rect">
            <a:avLst/>
          </a:prstGeom>
        </p:spPr>
      </p:pic>
      <p:pic>
        <p:nvPicPr>
          <p:cNvPr id="7" name="图片 6"/>
          <p:cNvPicPr>
            <a:picLocks noChangeAspect="1"/>
          </p:cNvPicPr>
          <p:nvPr/>
        </p:nvPicPr>
        <p:blipFill>
          <a:blip r:embed="rId5"/>
          <a:stretch>
            <a:fillRect/>
          </a:stretch>
        </p:blipFill>
        <p:spPr>
          <a:xfrm>
            <a:off x="1066800" y="1279646"/>
            <a:ext cx="6686550" cy="5276850"/>
          </a:xfrm>
          <a:prstGeom prst="rect">
            <a:avLst/>
          </a:prstGeom>
        </p:spPr>
      </p:pic>
      <p:graphicFrame>
        <p:nvGraphicFramePr>
          <p:cNvPr id="8" name="对象 7">
            <a:hlinkClick r:id="" action="ppaction://ole?verb=0"/>
          </p:cNvPr>
          <p:cNvGraphicFramePr>
            <a:graphicFrameLocks noChangeAspect="1"/>
          </p:cNvGraphicFramePr>
          <p:nvPr>
            <p:extLst>
              <p:ext uri="{D42A27DB-BD31-4B8C-83A1-F6EECF244321}">
                <p14:modId xmlns:p14="http://schemas.microsoft.com/office/powerpoint/2010/main" val="680164867"/>
              </p:ext>
            </p:extLst>
          </p:nvPr>
        </p:nvGraphicFramePr>
        <p:xfrm>
          <a:off x="7270750" y="466725"/>
          <a:ext cx="758825" cy="965200"/>
        </p:xfrm>
        <a:graphic>
          <a:graphicData uri="http://schemas.openxmlformats.org/presentationml/2006/ole">
            <mc:AlternateContent xmlns:mc="http://schemas.openxmlformats.org/markup-compatibility/2006">
              <mc:Choice xmlns:v="urn:schemas-microsoft-com:vml" Requires="v">
                <p:oleObj spid="_x0000_s182373" name="Acrobat Document" r:id="rId6" imgW="5829261" imgH="7543646" progId="Acrobat.Document.11">
                  <p:embed/>
                </p:oleObj>
              </mc:Choice>
              <mc:Fallback>
                <p:oleObj name="Acrobat Document" r:id="rId6" imgW="5829261" imgH="7543646" progId="Acrobat.Document.11">
                  <p:embed/>
                  <p:pic>
                    <p:nvPicPr>
                      <p:cNvPr id="0" name=""/>
                      <p:cNvPicPr/>
                      <p:nvPr/>
                    </p:nvPicPr>
                    <p:blipFill>
                      <a:blip r:embed="rId7"/>
                      <a:stretch>
                        <a:fillRect/>
                      </a:stretch>
                    </p:blipFill>
                    <p:spPr>
                      <a:xfrm>
                        <a:off x="7270750" y="466725"/>
                        <a:ext cx="758825" cy="965200"/>
                      </a:xfrm>
                      <a:prstGeom prst="rect">
                        <a:avLst/>
                      </a:prstGeom>
                    </p:spPr>
                  </p:pic>
                </p:oleObj>
              </mc:Fallback>
            </mc:AlternateContent>
          </a:graphicData>
        </a:graphic>
      </p:graphicFrame>
    </p:spTree>
    <p:extLst>
      <p:ext uri="{BB962C8B-B14F-4D97-AF65-F5344CB8AC3E}">
        <p14:creationId xmlns:p14="http://schemas.microsoft.com/office/powerpoint/2010/main" val="1855658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b="1" kern="1200" dirty="0" smtClean="0">
                <a:solidFill>
                  <a:srgbClr val="381850"/>
                </a:solidFill>
                <a:latin typeface="微软雅黑" panose="020B0503020204020204" pitchFamily="34" charset="-122"/>
                <a:ea typeface="微软雅黑" panose="020B0503020204020204" pitchFamily="34" charset="-122"/>
              </a:rPr>
              <a:t>数控衰减器</a:t>
            </a:r>
            <a:endParaRPr lang="zh-CN" altLang="en-US" sz="4000" b="1" kern="1200" dirty="0">
              <a:solidFill>
                <a:srgbClr val="381850"/>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BFEB24BD-BE86-410A-BF7A-1F4EAF97620B}" type="slidenum">
              <a:rPr lang="en-US" altLang="zh-CN" smtClean="0"/>
              <a:pPr/>
              <a:t>38</a:t>
            </a:fld>
            <a:endParaRPr lang="en-US" altLang="zh-CN"/>
          </a:p>
        </p:txBody>
      </p:sp>
      <p:pic>
        <p:nvPicPr>
          <p:cNvPr id="3" name="图片 2"/>
          <p:cNvPicPr>
            <a:picLocks noChangeAspect="1"/>
          </p:cNvPicPr>
          <p:nvPr/>
        </p:nvPicPr>
        <p:blipFill rotWithShape="1">
          <a:blip r:embed="rId3"/>
          <a:srcRect l="20340" t="37697" r="29765" b="27505"/>
          <a:stretch/>
        </p:blipFill>
        <p:spPr>
          <a:xfrm>
            <a:off x="642452" y="1600200"/>
            <a:ext cx="8030817" cy="3657600"/>
          </a:xfrm>
          <a:prstGeom prst="rect">
            <a:avLst/>
          </a:prstGeom>
        </p:spPr>
      </p:pic>
      <p:graphicFrame>
        <p:nvGraphicFramePr>
          <p:cNvPr id="9" name="对象 8">
            <a:hlinkClick r:id="" action="ppaction://ole?verb=0"/>
          </p:cNvPr>
          <p:cNvGraphicFramePr>
            <a:graphicFrameLocks noChangeAspect="1"/>
          </p:cNvGraphicFramePr>
          <p:nvPr>
            <p:extLst>
              <p:ext uri="{D42A27DB-BD31-4B8C-83A1-F6EECF244321}">
                <p14:modId xmlns:p14="http://schemas.microsoft.com/office/powerpoint/2010/main" val="2700079098"/>
              </p:ext>
            </p:extLst>
          </p:nvPr>
        </p:nvGraphicFramePr>
        <p:xfrm>
          <a:off x="7299325" y="320675"/>
          <a:ext cx="641350" cy="827088"/>
        </p:xfrm>
        <a:graphic>
          <a:graphicData uri="http://schemas.openxmlformats.org/presentationml/2006/ole">
            <mc:AlternateContent xmlns:mc="http://schemas.openxmlformats.org/markup-compatibility/2006">
              <mc:Choice xmlns:v="urn:schemas-microsoft-com:vml" Requires="v">
                <p:oleObj spid="_x0000_s185432" name="Acrobat Document" r:id="rId4" imgW="5827719" imgH="7541104" progId="Acrobat.Document.11">
                  <p:embed/>
                </p:oleObj>
              </mc:Choice>
              <mc:Fallback>
                <p:oleObj name="Acrobat Document" r:id="rId4" imgW="5827719" imgH="7541104" progId="Acrobat.Document.11">
                  <p:embed/>
                  <p:pic>
                    <p:nvPicPr>
                      <p:cNvPr id="0" name=""/>
                      <p:cNvPicPr/>
                      <p:nvPr/>
                    </p:nvPicPr>
                    <p:blipFill>
                      <a:blip r:embed="rId5"/>
                      <a:stretch>
                        <a:fillRect/>
                      </a:stretch>
                    </p:blipFill>
                    <p:spPr>
                      <a:xfrm>
                        <a:off x="7299325" y="320675"/>
                        <a:ext cx="641350" cy="827088"/>
                      </a:xfrm>
                      <a:prstGeom prst="rect">
                        <a:avLst/>
                      </a:prstGeom>
                    </p:spPr>
                  </p:pic>
                </p:oleObj>
              </mc:Fallback>
            </mc:AlternateContent>
          </a:graphicData>
        </a:graphic>
      </p:graphicFrame>
      <p:pic>
        <p:nvPicPr>
          <p:cNvPr id="10" name="图片 9"/>
          <p:cNvPicPr>
            <a:picLocks noChangeAspect="1"/>
          </p:cNvPicPr>
          <p:nvPr/>
        </p:nvPicPr>
        <p:blipFill rotWithShape="1">
          <a:blip r:embed="rId6"/>
          <a:srcRect l="22934" t="34667" r="45762" b="24985"/>
          <a:stretch/>
        </p:blipFill>
        <p:spPr>
          <a:xfrm>
            <a:off x="1219200" y="1264795"/>
            <a:ext cx="6324600" cy="5094817"/>
          </a:xfrm>
          <a:prstGeom prst="rect">
            <a:avLst/>
          </a:prstGeom>
        </p:spPr>
      </p:pic>
    </p:spTree>
    <p:extLst>
      <p:ext uri="{BB962C8B-B14F-4D97-AF65-F5344CB8AC3E}">
        <p14:creationId xmlns:p14="http://schemas.microsoft.com/office/powerpoint/2010/main" val="967800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3"/>
                                        </p:tgtEl>
                                      </p:cBhvr>
                                    </p:animEffect>
                                    <p:set>
                                      <p:cBhvr>
                                        <p:cTn id="11" dur="1" fill="hold">
                                          <p:stCondLst>
                                            <p:cond delay="499"/>
                                          </p:stCondLst>
                                        </p:cTn>
                                        <p:tgtEl>
                                          <p:spTgt spid="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42" presetClass="exit" presetSubtype="0" fill="hold" nodeType="clickEffect">
                                  <p:stCondLst>
                                    <p:cond delay="0"/>
                                  </p:stCondLst>
                                  <p:childTnLst>
                                    <p:animEffect transition="out" filter="fade">
                                      <p:cBhvr>
                                        <p:cTn id="19" dur="1000"/>
                                        <p:tgtEl>
                                          <p:spTgt spid="10"/>
                                        </p:tgtEl>
                                      </p:cBhvr>
                                    </p:animEffect>
                                    <p:anim calcmode="lin" valueType="num">
                                      <p:cBhvr>
                                        <p:cTn id="20" dur="1000"/>
                                        <p:tgtEl>
                                          <p:spTgt spid="10"/>
                                        </p:tgtEl>
                                        <p:attrNameLst>
                                          <p:attrName>ppt_x</p:attrName>
                                        </p:attrNameLst>
                                      </p:cBhvr>
                                      <p:tavLst>
                                        <p:tav tm="0">
                                          <p:val>
                                            <p:strVal val="ppt_x"/>
                                          </p:val>
                                        </p:tav>
                                        <p:tav tm="100000">
                                          <p:val>
                                            <p:strVal val="ppt_x"/>
                                          </p:val>
                                        </p:tav>
                                      </p:tavLst>
                                    </p:anim>
                                    <p:anim calcmode="lin" valueType="num">
                                      <p:cBhvr>
                                        <p:cTn id="21" dur="1000"/>
                                        <p:tgtEl>
                                          <p:spTgt spid="10"/>
                                        </p:tgtEl>
                                        <p:attrNameLst>
                                          <p:attrName>ppt_y</p:attrName>
                                        </p:attrNameLst>
                                      </p:cBhvr>
                                      <p:tavLst>
                                        <p:tav tm="0">
                                          <p:val>
                                            <p:strVal val="ppt_y"/>
                                          </p:val>
                                        </p:tav>
                                        <p:tav tm="100000">
                                          <p:val>
                                            <p:strVal val="ppt_y+.1"/>
                                          </p:val>
                                        </p:tav>
                                      </p:tavLst>
                                    </p:anim>
                                    <p:set>
                                      <p:cBhvr>
                                        <p:cTn id="22" dur="1" fill="hold">
                                          <p:stCondLst>
                                            <p:cond delay="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85800" y="76200"/>
            <a:ext cx="7793037" cy="1143000"/>
          </a:xfrm>
        </p:spPr>
        <p:txBody>
          <a:bodyPr/>
          <a:lstStyle/>
          <a:p>
            <a:r>
              <a:rPr lang="zh-CN" altLang="en-US" sz="4000" b="1" kern="1200" dirty="0">
                <a:solidFill>
                  <a:srgbClr val="381850"/>
                </a:solidFill>
                <a:latin typeface="微软雅黑" panose="020B0503020204020204" pitchFamily="34" charset="-122"/>
                <a:ea typeface="微软雅黑" panose="020B0503020204020204" pitchFamily="34" charset="-122"/>
              </a:rPr>
              <a:t>射频中常用部件</a:t>
            </a:r>
            <a:r>
              <a:rPr lang="en-US" altLang="zh-CN" sz="4000" b="1" kern="1200" dirty="0">
                <a:solidFill>
                  <a:srgbClr val="381850"/>
                </a:solidFill>
                <a:latin typeface="微软雅黑" panose="020B0503020204020204" pitchFamily="34" charset="-122"/>
                <a:ea typeface="微软雅黑" panose="020B0503020204020204" pitchFamily="34" charset="-122"/>
              </a:rPr>
              <a:t>——</a:t>
            </a:r>
            <a:r>
              <a:rPr lang="zh-CN" altLang="en-US" sz="4000" b="1" kern="1200" dirty="0">
                <a:solidFill>
                  <a:srgbClr val="381850"/>
                </a:solidFill>
                <a:latin typeface="微软雅黑" panose="020B0503020204020204" pitchFamily="34" charset="-122"/>
                <a:ea typeface="微软雅黑" panose="020B0503020204020204" pitchFamily="34" charset="-122"/>
              </a:rPr>
              <a:t>混频器</a:t>
            </a:r>
          </a:p>
        </p:txBody>
      </p:sp>
      <p:pic>
        <p:nvPicPr>
          <p:cNvPr id="38915" name="Picture 4"/>
          <p:cNvPicPr>
            <a:picLocks noChangeAspect="1" noChangeArrowheads="1"/>
          </p:cNvPicPr>
          <p:nvPr/>
        </p:nvPicPr>
        <p:blipFill>
          <a:blip r:embed="rId2" cstate="print"/>
          <a:srcRect l="22501" t="14400" r="22501" b="12601"/>
          <a:stretch>
            <a:fillRect/>
          </a:stretch>
        </p:blipFill>
        <p:spPr bwMode="auto">
          <a:xfrm>
            <a:off x="1258888" y="1341438"/>
            <a:ext cx="5976937" cy="4953000"/>
          </a:xfrm>
          <a:prstGeom prst="rect">
            <a:avLst/>
          </a:prstGeom>
          <a:noFill/>
          <a:ln w="9525" algn="ctr">
            <a:noFill/>
            <a:miter lim="800000"/>
            <a:headEnd/>
            <a:tailEnd type="none" w="med" len="lg"/>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39</a:t>
            </a:fld>
            <a:endParaRPr lang="en-US" altLang="zh-CN"/>
          </a:p>
        </p:txBody>
      </p:sp>
      <p:sp>
        <p:nvSpPr>
          <p:cNvPr id="4" name="六角星 3"/>
          <p:cNvSpPr/>
          <p:nvPr/>
        </p:nvSpPr>
        <p:spPr>
          <a:xfrm>
            <a:off x="304800" y="1524000"/>
            <a:ext cx="1752600" cy="2286000"/>
          </a:xfrm>
          <a:prstGeom prst="star6">
            <a:avLst/>
          </a:prstGeom>
          <a:ln>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smtClean="0">
                <a:solidFill>
                  <a:srgbClr val="FF0000"/>
                </a:solidFill>
              </a:rPr>
              <a:t>为什么要用混频器？</a:t>
            </a:r>
            <a:endParaRPr lang="zh-CN" altLang="en-US" b="1" dirty="0">
              <a:solidFill>
                <a:srgbClr val="FF0000"/>
              </a:solidFill>
            </a:endParaRPr>
          </a:p>
        </p:txBody>
      </p:sp>
    </p:spTree>
    <p:extLst>
      <p:ext uri="{BB962C8B-B14F-4D97-AF65-F5344CB8AC3E}">
        <p14:creationId xmlns:p14="http://schemas.microsoft.com/office/powerpoint/2010/main" val="38579960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0600" y="229945"/>
            <a:ext cx="2362200" cy="911710"/>
          </a:xfrm>
        </p:spPr>
        <p:txBody>
          <a:bodyPr/>
          <a:lstStyle/>
          <a:p>
            <a:pPr algn="l" eaLnBrk="1" hangingPunct="1"/>
            <a:r>
              <a:rPr lang="zh-CN" altLang="en-US" sz="4000" b="1" kern="1200" dirty="0">
                <a:solidFill>
                  <a:srgbClr val="381850"/>
                </a:solidFill>
                <a:latin typeface="微软雅黑" panose="020B0503020204020204" pitchFamily="34" charset="-122"/>
                <a:ea typeface="微软雅黑" panose="020B0503020204020204" pitchFamily="34" charset="-122"/>
              </a:rPr>
              <a:t>电容</a:t>
            </a:r>
          </a:p>
        </p:txBody>
      </p:sp>
      <p:pic>
        <p:nvPicPr>
          <p:cNvPr id="159746" name="Picture 2" descr="“电容”的图片搜索结果"/>
          <p:cNvPicPr>
            <a:picLocks noChangeAspect="1" noChangeArrowheads="1"/>
          </p:cNvPicPr>
          <p:nvPr/>
        </p:nvPicPr>
        <p:blipFill rotWithShape="1">
          <a:blip r:embed="rId2">
            <a:extLst>
              <a:ext uri="{28A0092B-C50C-407E-A947-70E740481C1C}">
                <a14:useLocalDpi xmlns:a14="http://schemas.microsoft.com/office/drawing/2010/main" val="0"/>
              </a:ext>
            </a:extLst>
          </a:blip>
          <a:srcRect l="8377" t="11622" r="7853" b="10896"/>
          <a:stretch/>
        </p:blipFill>
        <p:spPr bwMode="auto">
          <a:xfrm>
            <a:off x="228601" y="1703145"/>
            <a:ext cx="4191000" cy="2793999"/>
          </a:xfrm>
          <a:prstGeom prst="rect">
            <a:avLst/>
          </a:prstGeom>
          <a:noFill/>
          <a:extLst>
            <a:ext uri="{909E8E84-426E-40DD-AFC4-6F175D3DCCD1}">
              <a14:hiddenFill xmlns:a14="http://schemas.microsoft.com/office/drawing/2010/main">
                <a:solidFill>
                  <a:srgbClr val="FFFFFF"/>
                </a:solidFill>
              </a14:hiddenFill>
            </a:ext>
          </a:extLst>
        </p:spPr>
      </p:pic>
      <p:pic>
        <p:nvPicPr>
          <p:cNvPr id="159748" name="Picture 4" descr="“电容”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648200"/>
            <a:ext cx="3152775" cy="1833758"/>
          </a:xfrm>
          <a:prstGeom prst="rect">
            <a:avLst/>
          </a:prstGeom>
          <a:noFill/>
          <a:extLst>
            <a:ext uri="{909E8E84-426E-40DD-AFC4-6F175D3DCCD1}">
              <a14:hiddenFill xmlns:a14="http://schemas.microsoft.com/office/drawing/2010/main">
                <a:solidFill>
                  <a:srgbClr val="FFFFFF"/>
                </a:solidFill>
              </a14:hiddenFill>
            </a:ext>
          </a:extLst>
        </p:spPr>
      </p:pic>
      <p:pic>
        <p:nvPicPr>
          <p:cNvPr id="159750" name="Picture 6" descr="“钽电容”的图片搜索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838200"/>
            <a:ext cx="3727174" cy="2057400"/>
          </a:xfrm>
          <a:prstGeom prst="rect">
            <a:avLst/>
          </a:prstGeom>
          <a:noFill/>
          <a:extLst>
            <a:ext uri="{909E8E84-426E-40DD-AFC4-6F175D3DCCD1}">
              <a14:hiddenFill xmlns:a14="http://schemas.microsoft.com/office/drawing/2010/main">
                <a:solidFill>
                  <a:srgbClr val="FFFFFF"/>
                </a:solidFill>
              </a14:hiddenFill>
            </a:ext>
          </a:extLst>
        </p:spPr>
      </p:pic>
      <p:pic>
        <p:nvPicPr>
          <p:cNvPr id="159752" name="Picture 8" descr="“片上电容”的图片搜索结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7700" y="4343400"/>
            <a:ext cx="422910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fld id="{BFEB24BD-BE86-410A-BF7A-1F4EAF97620B}" type="slidenum">
              <a:rPr lang="en-US" altLang="zh-CN" smtClean="0"/>
              <a:pPr/>
              <a:t>4</a:t>
            </a:fld>
            <a:endParaRPr lang="en-US" altLang="zh-CN"/>
          </a:p>
        </p:txBody>
      </p:sp>
      <p:sp>
        <p:nvSpPr>
          <p:cNvPr id="8" name="文本框 7"/>
          <p:cNvSpPr txBox="1"/>
          <p:nvPr/>
        </p:nvSpPr>
        <p:spPr>
          <a:xfrm>
            <a:off x="228601" y="1141655"/>
            <a:ext cx="5257800" cy="461665"/>
          </a:xfrm>
          <a:prstGeom prst="rect">
            <a:avLst/>
          </a:prstGeom>
          <a:noFill/>
        </p:spPr>
        <p:txBody>
          <a:bodyPr wrap="square" rtlCol="0">
            <a:spAutoFit/>
          </a:bodyPr>
          <a:lstStyle/>
          <a:p>
            <a:r>
              <a:rPr lang="zh-CN" altLang="en-US" sz="2400" b="1" dirty="0" smtClean="0">
                <a:latin typeface="Times New Roman" panose="02020603050405020304" pitchFamily="18" charset="0"/>
                <a:cs typeface="Times New Roman" panose="02020603050405020304" pitchFamily="18" charset="0"/>
              </a:rPr>
              <a:t>单位：</a:t>
            </a:r>
            <a:r>
              <a:rPr lang="zh-CN" altLang="en-US" sz="2400" b="1" dirty="0">
                <a:solidFill>
                  <a:srgbClr val="FF0000"/>
                </a:solidFill>
                <a:latin typeface="Times New Roman" panose="02020603050405020304" pitchFamily="18" charset="0"/>
                <a:cs typeface="Times New Roman" panose="02020603050405020304" pitchFamily="18" charset="0"/>
              </a:rPr>
              <a:t>法拉</a:t>
            </a:r>
            <a:r>
              <a:rPr lang="zh-CN" altLang="en-US" sz="2400" b="1" dirty="0" smtClean="0">
                <a:latin typeface="Times New Roman" panose="02020603050405020304" pitchFamily="18" charset="0"/>
                <a:cs typeface="Times New Roman" panose="02020603050405020304" pitchFamily="18" charset="0"/>
              </a:rPr>
              <a:t>（</a:t>
            </a:r>
            <a:r>
              <a:rPr lang="en-US" altLang="zh-CN" sz="2400" b="1" i="1" dirty="0" smtClean="0">
                <a:solidFill>
                  <a:srgbClr val="0000FF"/>
                </a:solidFill>
                <a:latin typeface="Times New Roman" panose="02020603050405020304" pitchFamily="18" charset="0"/>
                <a:cs typeface="Times New Roman" panose="02020603050405020304" pitchFamily="18" charset="0"/>
              </a:rPr>
              <a:t>F</a:t>
            </a:r>
            <a:r>
              <a:rPr lang="zh-CN" altLang="en-US" sz="2400" b="1" i="1" dirty="0" smtClean="0">
                <a:solidFill>
                  <a:srgbClr val="0000FF"/>
                </a:solidFill>
                <a:latin typeface="Times New Roman" panose="02020603050405020304" pitchFamily="18" charset="0"/>
                <a:cs typeface="Times New Roman" panose="02020603050405020304" pitchFamily="18" charset="0"/>
              </a:rPr>
              <a:t>，</a:t>
            </a:r>
            <a:r>
              <a:rPr lang="en-US" altLang="zh-CN" sz="2400" b="1" i="1" dirty="0" smtClean="0">
                <a:solidFill>
                  <a:srgbClr val="0000FF"/>
                </a:solidFill>
                <a:latin typeface="Times New Roman" panose="02020603050405020304" pitchFamily="18" charset="0"/>
                <a:cs typeface="Times New Roman" panose="02020603050405020304" pitchFamily="18" charset="0"/>
              </a:rPr>
              <a:t>mF</a:t>
            </a:r>
            <a:r>
              <a:rPr lang="zh-CN" altLang="en-US" sz="2400" b="1" i="1" dirty="0" smtClean="0">
                <a:solidFill>
                  <a:srgbClr val="0000FF"/>
                </a:solidFill>
                <a:latin typeface="Times New Roman" panose="02020603050405020304" pitchFamily="18" charset="0"/>
                <a:cs typeface="Times New Roman" panose="02020603050405020304" pitchFamily="18" charset="0"/>
              </a:rPr>
              <a:t>，</a:t>
            </a:r>
            <a:r>
              <a:rPr lang="en-US" altLang="zh-CN" sz="2400" b="1" i="1" dirty="0" err="1" smtClean="0">
                <a:solidFill>
                  <a:srgbClr val="0000FF"/>
                </a:solidFill>
                <a:latin typeface="Times New Roman" panose="02020603050405020304" pitchFamily="18" charset="0"/>
                <a:cs typeface="Times New Roman" panose="02020603050405020304" pitchFamily="18" charset="0"/>
              </a:rPr>
              <a:t>uF</a:t>
            </a:r>
            <a:r>
              <a:rPr lang="zh-CN" altLang="en-US" sz="2400" b="1" i="1" dirty="0" smtClean="0">
                <a:solidFill>
                  <a:srgbClr val="0000FF"/>
                </a:solidFill>
                <a:latin typeface="Times New Roman" panose="02020603050405020304" pitchFamily="18" charset="0"/>
                <a:cs typeface="Times New Roman" panose="02020603050405020304" pitchFamily="18" charset="0"/>
              </a:rPr>
              <a:t>，</a:t>
            </a:r>
            <a:r>
              <a:rPr lang="en-US" altLang="zh-CN" sz="2400" b="1" i="1" dirty="0" err="1" smtClean="0">
                <a:solidFill>
                  <a:srgbClr val="0000FF"/>
                </a:solidFill>
                <a:latin typeface="Times New Roman" panose="02020603050405020304" pitchFamily="18" charset="0"/>
                <a:cs typeface="Times New Roman" panose="02020603050405020304" pitchFamily="18" charset="0"/>
              </a:rPr>
              <a:t>nF</a:t>
            </a:r>
            <a:r>
              <a:rPr lang="zh-CN" altLang="en-US" sz="2400" b="1" i="1" dirty="0" smtClean="0">
                <a:solidFill>
                  <a:srgbClr val="0000FF"/>
                </a:solidFill>
                <a:latin typeface="Times New Roman" panose="02020603050405020304" pitchFamily="18" charset="0"/>
                <a:cs typeface="Times New Roman" panose="02020603050405020304" pitchFamily="18" charset="0"/>
              </a:rPr>
              <a:t>，</a:t>
            </a:r>
            <a:r>
              <a:rPr lang="en-US" altLang="zh-CN" sz="2400" b="1" i="1" dirty="0" smtClean="0">
                <a:solidFill>
                  <a:srgbClr val="0000FF"/>
                </a:solidFill>
                <a:latin typeface="Times New Roman" panose="02020603050405020304" pitchFamily="18" charset="0"/>
                <a:cs typeface="Times New Roman" panose="02020603050405020304" pitchFamily="18" charset="0"/>
              </a:rPr>
              <a:t>pF</a:t>
            </a:r>
            <a:r>
              <a:rPr lang="zh-CN" altLang="en-US" sz="2400" b="1" dirty="0" smtClean="0"/>
              <a:t>）</a:t>
            </a:r>
            <a:endParaRPr lang="zh-CN" altLang="en-US" sz="2400" b="1" dirty="0"/>
          </a:p>
        </p:txBody>
      </p:sp>
      <p:pic>
        <p:nvPicPr>
          <p:cNvPr id="4" name="图片 3"/>
          <p:cNvPicPr>
            <a:picLocks noChangeAspect="1"/>
          </p:cNvPicPr>
          <p:nvPr/>
        </p:nvPicPr>
        <p:blipFill>
          <a:blip r:embed="rId6"/>
          <a:stretch>
            <a:fillRect/>
          </a:stretch>
        </p:blipFill>
        <p:spPr>
          <a:xfrm>
            <a:off x="3309983" y="685800"/>
            <a:ext cx="5724431" cy="3691560"/>
          </a:xfrm>
          <a:prstGeom prst="rect">
            <a:avLst/>
          </a:prstGeom>
        </p:spPr>
      </p:pic>
      <p:pic>
        <p:nvPicPr>
          <p:cNvPr id="5" name="图片 4"/>
          <p:cNvPicPr>
            <a:picLocks noChangeAspect="1"/>
          </p:cNvPicPr>
          <p:nvPr/>
        </p:nvPicPr>
        <p:blipFill>
          <a:blip r:embed="rId7"/>
          <a:stretch>
            <a:fillRect/>
          </a:stretch>
        </p:blipFill>
        <p:spPr>
          <a:xfrm>
            <a:off x="4153791" y="144639"/>
            <a:ext cx="4798818" cy="5376686"/>
          </a:xfrm>
          <a:prstGeom prst="rect">
            <a:avLst/>
          </a:prstGeom>
        </p:spPr>
      </p:pic>
    </p:spTree>
    <p:extLst>
      <p:ext uri="{BB962C8B-B14F-4D97-AF65-F5344CB8AC3E}">
        <p14:creationId xmlns:p14="http://schemas.microsoft.com/office/powerpoint/2010/main" val="133887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59750"/>
                                        </p:tgtEl>
                                      </p:cBhvr>
                                    </p:animEffect>
                                    <p:animScale>
                                      <p:cBhvr>
                                        <p:cTn id="7" dur="250" autoRev="1" fill="hold"/>
                                        <p:tgtEl>
                                          <p:spTgt spid="159750"/>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b="1" kern="1200" dirty="0" smtClean="0">
                <a:solidFill>
                  <a:srgbClr val="381850"/>
                </a:solidFill>
                <a:latin typeface="微软雅黑" panose="020B0503020204020204" pitchFamily="34" charset="-122"/>
                <a:ea typeface="微软雅黑" panose="020B0503020204020204" pitchFamily="34" charset="-122"/>
              </a:rPr>
              <a:t>为什么要混频器？？？</a:t>
            </a:r>
            <a:endParaRPr lang="zh-CN" altLang="en-US" sz="4000" b="1" kern="1200" dirty="0">
              <a:solidFill>
                <a:srgbClr val="381850"/>
              </a:solidFill>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838200" y="1568451"/>
            <a:ext cx="7696200" cy="2012950"/>
          </a:xfrm>
        </p:spPr>
        <p:txBody>
          <a:bodyPr/>
          <a:lstStyle/>
          <a:p>
            <a:pPr marL="0" indent="0">
              <a:lnSpc>
                <a:spcPts val="4000"/>
              </a:lnSpc>
              <a:buNone/>
            </a:pPr>
            <a:r>
              <a:rPr lang="zh-CN" altLang="en-US" sz="2800" b="1" dirty="0" smtClean="0">
                <a:solidFill>
                  <a:srgbClr val="0000FF"/>
                </a:solidFill>
              </a:rPr>
              <a:t>一般天线的尺寸大约是工作频率的四分之一。</a:t>
            </a:r>
            <a:endParaRPr lang="en-US" altLang="zh-CN" sz="2800" b="1" dirty="0" smtClean="0">
              <a:solidFill>
                <a:srgbClr val="0000FF"/>
              </a:solidFill>
            </a:endParaRPr>
          </a:p>
          <a:p>
            <a:pPr marL="0" indent="0">
              <a:lnSpc>
                <a:spcPts val="4000"/>
              </a:lnSpc>
              <a:buNone/>
            </a:pPr>
            <a:r>
              <a:rPr lang="zh-CN" altLang="en-US" sz="2800" b="1" dirty="0" smtClean="0">
                <a:latin typeface="Times New Roman" panose="02020603050405020304" pitchFamily="18" charset="0"/>
                <a:cs typeface="Times New Roman" panose="02020603050405020304" pitchFamily="18" charset="0"/>
              </a:rPr>
              <a:t>如果信号频率</a:t>
            </a:r>
            <a:r>
              <a:rPr lang="en-US" altLang="zh-CN" sz="2800" b="1" i="1" dirty="0" smtClean="0">
                <a:latin typeface="Times New Roman" panose="02020603050405020304" pitchFamily="18" charset="0"/>
                <a:cs typeface="Times New Roman" panose="02020603050405020304" pitchFamily="18" charset="0"/>
              </a:rPr>
              <a:t>f</a:t>
            </a:r>
            <a:r>
              <a:rPr lang="en-US" altLang="zh-CN" sz="2800" b="1" dirty="0" smtClean="0">
                <a:latin typeface="Times New Roman" panose="02020603050405020304" pitchFamily="18" charset="0"/>
                <a:cs typeface="Times New Roman" panose="02020603050405020304" pitchFamily="18" charset="0"/>
              </a:rPr>
              <a:t>=1</a:t>
            </a:r>
            <a:r>
              <a:rPr lang="en-US" altLang="zh-CN" sz="2800" b="1" i="1" dirty="0" smtClean="0">
                <a:latin typeface="Times New Roman" panose="02020603050405020304" pitchFamily="18" charset="0"/>
                <a:cs typeface="Times New Roman" panose="02020603050405020304" pitchFamily="18" charset="0"/>
              </a:rPr>
              <a:t>kHz</a:t>
            </a:r>
            <a:r>
              <a:rPr lang="zh-CN" altLang="en-US" sz="2800" b="1" dirty="0" smtClean="0">
                <a:latin typeface="Times New Roman" panose="02020603050405020304" pitchFamily="18" charset="0"/>
                <a:cs typeface="Times New Roman" panose="02020603050405020304" pitchFamily="18" charset="0"/>
              </a:rPr>
              <a:t>，</a:t>
            </a:r>
            <a:r>
              <a:rPr lang="el-GR" altLang="zh-CN" sz="2800" b="1" i="1" dirty="0" smtClean="0">
                <a:latin typeface="Times New Roman" panose="02020603050405020304" pitchFamily="18" charset="0"/>
                <a:cs typeface="Times New Roman" panose="02020603050405020304" pitchFamily="18" charset="0"/>
              </a:rPr>
              <a:t>λ</a:t>
            </a:r>
            <a:r>
              <a:rPr lang="en-US" altLang="zh-CN" sz="2800" b="1" i="1" dirty="0" smtClean="0">
                <a:latin typeface="Times New Roman" panose="02020603050405020304" pitchFamily="18" charset="0"/>
                <a:cs typeface="Times New Roman" panose="02020603050405020304" pitchFamily="18" charset="0"/>
              </a:rPr>
              <a:t>=c/f=300km</a:t>
            </a:r>
            <a:r>
              <a:rPr lang="zh-CN" altLang="en-US" sz="2800" b="1" dirty="0" smtClean="0">
                <a:latin typeface="Times New Roman" panose="02020603050405020304" pitchFamily="18" charset="0"/>
                <a:cs typeface="Times New Roman" panose="02020603050405020304" pitchFamily="18" charset="0"/>
              </a:rPr>
              <a:t>，天线的尺寸大约</a:t>
            </a:r>
            <a:r>
              <a:rPr lang="en-US" altLang="zh-CN" sz="2800" b="1" dirty="0" smtClean="0">
                <a:latin typeface="Times New Roman" panose="02020603050405020304" pitchFamily="18" charset="0"/>
                <a:cs typeface="Times New Roman" panose="02020603050405020304" pitchFamily="18" charset="0"/>
              </a:rPr>
              <a:t>75</a:t>
            </a:r>
            <a:r>
              <a:rPr lang="en-US" altLang="zh-CN" sz="2800" b="1" i="1" dirty="0" smtClean="0">
                <a:latin typeface="Times New Roman" panose="02020603050405020304" pitchFamily="18" charset="0"/>
                <a:cs typeface="Times New Roman" panose="02020603050405020304" pitchFamily="18" charset="0"/>
              </a:rPr>
              <a:t>km</a:t>
            </a:r>
            <a:r>
              <a:rPr lang="zh-CN" altLang="en-US" sz="2800" b="1" dirty="0" smtClean="0">
                <a:latin typeface="Times New Roman" panose="02020603050405020304" pitchFamily="18" charset="0"/>
                <a:cs typeface="Times New Roman" panose="02020603050405020304" pitchFamily="18" charset="0"/>
              </a:rPr>
              <a:t>，无法设计！！</a:t>
            </a:r>
            <a:endParaRPr lang="en-US" altLang="zh-CN" sz="2800" b="1" dirty="0" smtClean="0">
              <a:latin typeface="Times New Roman" panose="02020603050405020304" pitchFamily="18" charset="0"/>
              <a:cs typeface="Times New Roman" panose="02020603050405020304" pitchFamily="18" charset="0"/>
            </a:endParaRPr>
          </a:p>
          <a:p>
            <a:pPr marL="0" indent="0">
              <a:lnSpc>
                <a:spcPts val="4000"/>
              </a:lnSpc>
              <a:buNone/>
            </a:pPr>
            <a:endParaRPr lang="en-US" altLang="zh-CN" sz="2800" b="1" dirty="0"/>
          </a:p>
        </p:txBody>
      </p:sp>
      <p:sp>
        <p:nvSpPr>
          <p:cNvPr id="4" name="灯片编号占位符 3"/>
          <p:cNvSpPr>
            <a:spLocks noGrp="1"/>
          </p:cNvSpPr>
          <p:nvPr>
            <p:ph type="sldNum" sz="quarter" idx="12"/>
          </p:nvPr>
        </p:nvSpPr>
        <p:spPr/>
        <p:txBody>
          <a:bodyPr/>
          <a:lstStyle/>
          <a:p>
            <a:fld id="{BFEB24BD-BE86-410A-BF7A-1F4EAF97620B}" type="slidenum">
              <a:rPr lang="en-US" altLang="zh-CN" smtClean="0"/>
              <a:pPr/>
              <a:t>40</a:t>
            </a:fld>
            <a:endParaRPr lang="en-US" altLang="zh-CN"/>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0" y="2743200"/>
            <a:ext cx="1600200" cy="1600200"/>
          </a:xfrm>
          <a:prstGeom prst="rect">
            <a:avLst/>
          </a:prstGeom>
        </p:spPr>
      </p:pic>
      <p:sp>
        <p:nvSpPr>
          <p:cNvPr id="6" name="内容占位符 2"/>
          <p:cNvSpPr txBox="1">
            <a:spLocks/>
          </p:cNvSpPr>
          <p:nvPr/>
        </p:nvSpPr>
        <p:spPr bwMode="auto">
          <a:xfrm>
            <a:off x="723900" y="3962400"/>
            <a:ext cx="58293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nSpc>
                <a:spcPts val="4400"/>
              </a:lnSpc>
              <a:buFontTx/>
              <a:buNone/>
            </a:pPr>
            <a:r>
              <a:rPr lang="zh-CN" altLang="en-US" sz="2800" b="1" kern="0" dirty="0" smtClean="0">
                <a:solidFill>
                  <a:srgbClr val="FF0000"/>
                </a:solidFill>
              </a:rPr>
              <a:t>只有天线实际长度与电信号的波长相比拟时，电信号才能以电磁波形式有效的辐射出去，这就是原始信号必须有足够高的频率！！！</a:t>
            </a:r>
            <a:endParaRPr lang="en-US" altLang="zh-CN" sz="2800" b="1" kern="0" dirty="0">
              <a:solidFill>
                <a:srgbClr val="FF0000"/>
              </a:solidFill>
            </a:endParaRPr>
          </a:p>
        </p:txBody>
      </p:sp>
    </p:spTree>
    <p:extLst>
      <p:ext uri="{BB962C8B-B14F-4D97-AF65-F5344CB8AC3E}">
        <p14:creationId xmlns:p14="http://schemas.microsoft.com/office/powerpoint/2010/main" val="208992931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457200" y="152400"/>
            <a:ext cx="8229600" cy="1143000"/>
          </a:xfrm>
        </p:spPr>
        <p:txBody>
          <a:bodyPr/>
          <a:lstStyle/>
          <a:p>
            <a:r>
              <a:rPr lang="zh-CN" altLang="en-US" sz="4000" b="1" kern="1200" dirty="0">
                <a:solidFill>
                  <a:srgbClr val="381850"/>
                </a:solidFill>
                <a:latin typeface="微软雅黑" panose="020B0503020204020204" pitchFamily="34" charset="-122"/>
                <a:ea typeface="微软雅黑" panose="020B0503020204020204" pitchFamily="34" charset="-122"/>
              </a:rPr>
              <a:t>混频器频谱分析</a:t>
            </a:r>
          </a:p>
        </p:txBody>
      </p:sp>
      <p:pic>
        <p:nvPicPr>
          <p:cNvPr id="39939" name="Picture 3"/>
          <p:cNvPicPr>
            <a:picLocks noChangeAspect="1" noChangeArrowheads="1"/>
          </p:cNvPicPr>
          <p:nvPr/>
        </p:nvPicPr>
        <p:blipFill>
          <a:blip r:embed="rId2" cstate="print"/>
          <a:srcRect/>
          <a:stretch>
            <a:fillRect/>
          </a:stretch>
        </p:blipFill>
        <p:spPr bwMode="auto">
          <a:xfrm>
            <a:off x="1116013" y="1484313"/>
            <a:ext cx="7165975" cy="4144962"/>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41</a:t>
            </a:fld>
            <a:endParaRPr lang="en-US" altLang="zh-CN"/>
          </a:p>
        </p:txBody>
      </p:sp>
    </p:spTree>
    <p:extLst>
      <p:ext uri="{BB962C8B-B14F-4D97-AF65-F5344CB8AC3E}">
        <p14:creationId xmlns:p14="http://schemas.microsoft.com/office/powerpoint/2010/main" val="248425741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685800" y="0"/>
            <a:ext cx="7793037" cy="1143000"/>
          </a:xfrm>
        </p:spPr>
        <p:txBody>
          <a:bodyPr/>
          <a:lstStyle/>
          <a:p>
            <a:r>
              <a:rPr lang="zh-CN" altLang="en-US" sz="4000" b="1" kern="1200" dirty="0">
                <a:solidFill>
                  <a:srgbClr val="381850"/>
                </a:solidFill>
                <a:latin typeface="微软雅黑" panose="020B0503020204020204" pitchFamily="34" charset="-122"/>
                <a:ea typeface="微软雅黑" panose="020B0503020204020204" pitchFamily="34" charset="-122"/>
              </a:rPr>
              <a:t>射频电路镜频抑制</a:t>
            </a:r>
          </a:p>
        </p:txBody>
      </p:sp>
      <p:pic>
        <p:nvPicPr>
          <p:cNvPr id="40963" name="Picture 3"/>
          <p:cNvPicPr>
            <a:picLocks noChangeAspect="1" noChangeArrowheads="1"/>
          </p:cNvPicPr>
          <p:nvPr/>
        </p:nvPicPr>
        <p:blipFill>
          <a:blip r:embed="rId2" cstate="print"/>
          <a:srcRect l="4515" t="2769" r="4515" b="6369"/>
          <a:stretch>
            <a:fillRect/>
          </a:stretch>
        </p:blipFill>
        <p:spPr bwMode="auto">
          <a:xfrm>
            <a:off x="827088" y="1196975"/>
            <a:ext cx="7559675" cy="4926013"/>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42</a:t>
            </a:fld>
            <a:endParaRPr lang="en-US" altLang="zh-CN"/>
          </a:p>
        </p:txBody>
      </p:sp>
    </p:spTree>
    <p:extLst>
      <p:ext uri="{BB962C8B-B14F-4D97-AF65-F5344CB8AC3E}">
        <p14:creationId xmlns:p14="http://schemas.microsoft.com/office/powerpoint/2010/main" val="38608707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381000" y="76200"/>
            <a:ext cx="8229600" cy="1143000"/>
          </a:xfrm>
        </p:spPr>
        <p:txBody>
          <a:bodyPr/>
          <a:lstStyle/>
          <a:p>
            <a:pPr>
              <a:defRPr/>
            </a:pPr>
            <a:r>
              <a:rPr lang="zh-CN" altLang="en-US" sz="4000" b="1" kern="1200" dirty="0">
                <a:solidFill>
                  <a:srgbClr val="381850"/>
                </a:solidFill>
                <a:latin typeface="微软雅黑" panose="020B0503020204020204" pitchFamily="34" charset="-122"/>
                <a:ea typeface="微软雅黑" panose="020B0503020204020204" pitchFamily="34" charset="-122"/>
              </a:rPr>
              <a:t>典型混频器的指标</a:t>
            </a:r>
          </a:p>
        </p:txBody>
      </p:sp>
      <p:pic>
        <p:nvPicPr>
          <p:cNvPr id="41987" name="Picture 3"/>
          <p:cNvPicPr>
            <a:picLocks noChangeAspect="1" noChangeArrowheads="1"/>
          </p:cNvPicPr>
          <p:nvPr/>
        </p:nvPicPr>
        <p:blipFill>
          <a:blip r:embed="rId2" cstate="print"/>
          <a:srcRect l="22501" t="25200" r="20250" b="17999"/>
          <a:stretch>
            <a:fillRect/>
          </a:stretch>
        </p:blipFill>
        <p:spPr bwMode="auto">
          <a:xfrm>
            <a:off x="1187450" y="1484313"/>
            <a:ext cx="7127875" cy="4421187"/>
          </a:xfrm>
          <a:prstGeom prst="rect">
            <a:avLst/>
          </a:prstGeom>
          <a:noFill/>
          <a:ln w="9525" algn="ctr">
            <a:noFill/>
            <a:miter lim="800000"/>
            <a:headEnd/>
            <a:tailEnd type="none" w="med" len="lg"/>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43</a:t>
            </a:fld>
            <a:endParaRPr lang="en-US" altLang="zh-CN"/>
          </a:p>
        </p:txBody>
      </p:sp>
    </p:spTree>
    <p:extLst>
      <p:ext uri="{BB962C8B-B14F-4D97-AF65-F5344CB8AC3E}">
        <p14:creationId xmlns:p14="http://schemas.microsoft.com/office/powerpoint/2010/main" val="257836009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847725" y="152400"/>
            <a:ext cx="7793037" cy="1143001"/>
          </a:xfrm>
        </p:spPr>
        <p:txBody>
          <a:bodyPr/>
          <a:lstStyle/>
          <a:p>
            <a:pPr>
              <a:defRPr/>
            </a:pPr>
            <a:r>
              <a:rPr lang="zh-CN" altLang="en-US" sz="4000" b="1" kern="1200" dirty="0">
                <a:solidFill>
                  <a:srgbClr val="381850"/>
                </a:solidFill>
                <a:latin typeface="微软雅黑" panose="020B0503020204020204" pitchFamily="34" charset="-122"/>
                <a:ea typeface="微软雅黑" panose="020B0503020204020204" pitchFamily="34" charset="-122"/>
              </a:rPr>
              <a:t>混频器的非线性失真</a:t>
            </a:r>
          </a:p>
        </p:txBody>
      </p:sp>
      <p:pic>
        <p:nvPicPr>
          <p:cNvPr id="43011" name="Picture 3"/>
          <p:cNvPicPr>
            <a:picLocks noChangeAspect="1" noChangeArrowheads="1"/>
          </p:cNvPicPr>
          <p:nvPr/>
        </p:nvPicPr>
        <p:blipFill>
          <a:blip r:embed="rId3" cstate="print"/>
          <a:srcRect l="1918" t="24821"/>
          <a:stretch>
            <a:fillRect/>
          </a:stretch>
        </p:blipFill>
        <p:spPr bwMode="auto">
          <a:xfrm>
            <a:off x="344488" y="1628775"/>
            <a:ext cx="8799512" cy="4173538"/>
          </a:xfrm>
          <a:prstGeom prst="rect">
            <a:avLst/>
          </a:prstGeom>
          <a:noFill/>
          <a:ln w="9525" algn="ctr">
            <a:noFill/>
            <a:miter lim="800000"/>
            <a:headEnd/>
            <a:tailEnd type="none" w="med" len="lg"/>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44</a:t>
            </a:fld>
            <a:endParaRPr lang="en-US" altLang="zh-CN"/>
          </a:p>
        </p:txBody>
      </p:sp>
      <p:graphicFrame>
        <p:nvGraphicFramePr>
          <p:cNvPr id="3" name="对象 2">
            <a:hlinkClick r:id="" action="ppaction://ole?verb=0"/>
          </p:cNvPr>
          <p:cNvGraphicFramePr>
            <a:graphicFrameLocks noChangeAspect="1"/>
          </p:cNvGraphicFramePr>
          <p:nvPr>
            <p:extLst>
              <p:ext uri="{D42A27DB-BD31-4B8C-83A1-F6EECF244321}">
                <p14:modId xmlns:p14="http://schemas.microsoft.com/office/powerpoint/2010/main" val="3031530068"/>
              </p:ext>
            </p:extLst>
          </p:nvPr>
        </p:nvGraphicFramePr>
        <p:xfrm>
          <a:off x="6186931" y="5943600"/>
          <a:ext cx="1433069" cy="708025"/>
        </p:xfrm>
        <a:graphic>
          <a:graphicData uri="http://schemas.openxmlformats.org/presentationml/2006/ole">
            <mc:AlternateContent xmlns:mc="http://schemas.openxmlformats.org/markup-compatibility/2006">
              <mc:Choice xmlns:v="urn:schemas-microsoft-com:vml" Requires="v">
                <p:oleObj spid="_x0000_s177290" name="包装程序外壳对象" showAsIcon="1" r:id="rId4" imgW="667800" imgH="330120" progId="Package">
                  <p:embed/>
                </p:oleObj>
              </mc:Choice>
              <mc:Fallback>
                <p:oleObj name="包装程序外壳对象" showAsIcon="1" r:id="rId4" imgW="667800" imgH="330120" progId="Package">
                  <p:embed/>
                  <p:pic>
                    <p:nvPicPr>
                      <p:cNvPr id="0" name=""/>
                      <p:cNvPicPr/>
                      <p:nvPr/>
                    </p:nvPicPr>
                    <p:blipFill>
                      <a:blip r:embed="rId5"/>
                      <a:stretch>
                        <a:fillRect/>
                      </a:stretch>
                    </p:blipFill>
                    <p:spPr>
                      <a:xfrm>
                        <a:off x="6186931" y="5943600"/>
                        <a:ext cx="1433069" cy="708025"/>
                      </a:xfrm>
                      <a:prstGeom prst="rect">
                        <a:avLst/>
                      </a:prstGeom>
                    </p:spPr>
                  </p:pic>
                </p:oleObj>
              </mc:Fallback>
            </mc:AlternateContent>
          </a:graphicData>
        </a:graphic>
      </p:graphicFrame>
    </p:spTree>
    <p:extLst>
      <p:ext uri="{BB962C8B-B14F-4D97-AF65-F5344CB8AC3E}">
        <p14:creationId xmlns:p14="http://schemas.microsoft.com/office/powerpoint/2010/main" val="21849323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title"/>
          </p:nvPr>
        </p:nvSpPr>
        <p:spPr>
          <a:xfrm>
            <a:off x="76200" y="304800"/>
            <a:ext cx="9102969" cy="1143000"/>
          </a:xfrm>
        </p:spPr>
        <p:txBody>
          <a:bodyPr/>
          <a:lstStyle/>
          <a:p>
            <a:pPr>
              <a:defRPr/>
            </a:pPr>
            <a:r>
              <a:rPr lang="zh-CN" altLang="en-US" sz="4000" b="1" kern="1200" dirty="0">
                <a:solidFill>
                  <a:srgbClr val="381850"/>
                </a:solidFill>
                <a:latin typeface="微软雅黑" panose="020B0503020204020204" pitchFamily="34" charset="-122"/>
                <a:ea typeface="微软雅黑" panose="020B0503020204020204" pitchFamily="34" charset="-122"/>
              </a:rPr>
              <a:t>射频中常用部件</a:t>
            </a:r>
            <a:r>
              <a:rPr lang="en-US" altLang="zh-CN" sz="4000" b="1" kern="1200" dirty="0">
                <a:solidFill>
                  <a:srgbClr val="381850"/>
                </a:solidFill>
                <a:latin typeface="微软雅黑" panose="020B0503020204020204" pitchFamily="34" charset="-122"/>
                <a:ea typeface="微软雅黑" panose="020B0503020204020204" pitchFamily="34" charset="-122"/>
              </a:rPr>
              <a:t>——</a:t>
            </a:r>
            <a:r>
              <a:rPr lang="zh-CN" altLang="en-US" sz="4000" b="1" kern="1200" dirty="0">
                <a:solidFill>
                  <a:srgbClr val="381850"/>
                </a:solidFill>
                <a:latin typeface="微软雅黑" panose="020B0503020204020204" pitchFamily="34" charset="-122"/>
                <a:ea typeface="微软雅黑" panose="020B0503020204020204" pitchFamily="34" charset="-122"/>
              </a:rPr>
              <a:t>频率合成器</a:t>
            </a:r>
          </a:p>
        </p:txBody>
      </p:sp>
      <p:sp>
        <p:nvSpPr>
          <p:cNvPr id="9221" name="Rectangle 5"/>
          <p:cNvSpPr>
            <a:spLocks noChangeArrowheads="1"/>
          </p:cNvSpPr>
          <p:nvPr/>
        </p:nvSpPr>
        <p:spPr bwMode="auto">
          <a:xfrm>
            <a:off x="0" y="2924175"/>
            <a:ext cx="9144000" cy="0"/>
          </a:xfrm>
          <a:prstGeom prst="rect">
            <a:avLst/>
          </a:prstGeom>
          <a:noFill/>
          <a:ln w="9525" algn="ctr">
            <a:noFill/>
            <a:miter lim="800000"/>
            <a:headEnd/>
            <a:tailEnd type="none" w="med" len="lg"/>
          </a:ln>
        </p:spPr>
        <p:txBody>
          <a:bodyPr wrap="none" anchor="ctr">
            <a:spAutoFit/>
          </a:bodyPr>
          <a:lstStyle/>
          <a:p>
            <a:endParaRPr lang="zh-CN" altLang="en-US"/>
          </a:p>
        </p:txBody>
      </p:sp>
      <p:sp>
        <p:nvSpPr>
          <p:cNvPr id="2" name="内容占位符 1"/>
          <p:cNvSpPr>
            <a:spLocks noGrp="1"/>
          </p:cNvSpPr>
          <p:nvPr>
            <p:ph idx="1"/>
          </p:nvPr>
        </p:nvSpPr>
        <p:spPr>
          <a:xfrm>
            <a:off x="341800" y="1301750"/>
            <a:ext cx="8460399" cy="5181600"/>
          </a:xfrm>
        </p:spPr>
        <p:txBody>
          <a:bodyPr/>
          <a:lstStyle/>
          <a:p>
            <a:pPr marL="0" indent="0" algn="just">
              <a:buNone/>
            </a:pPr>
            <a:r>
              <a:rPr lang="zh-CN" altLang="en-US" sz="2400"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频率</a:t>
            </a:r>
            <a:r>
              <a:rPr lang="zh-CN" altLang="en-US" sz="2400" b="1" dirty="0">
                <a:latin typeface="Times New Roman" panose="02020603050405020304" pitchFamily="18" charset="0"/>
                <a:cs typeface="Times New Roman" panose="02020603050405020304" pitchFamily="18" charset="0"/>
              </a:rPr>
              <a:t>合成（频率综合</a:t>
            </a:r>
            <a:r>
              <a:rPr lang="zh-CN" altLang="en-US" sz="2400" b="1" dirty="0" smtClean="0">
                <a:latin typeface="Times New Roman" panose="02020603050405020304" pitchFamily="18" charset="0"/>
                <a:cs typeface="Times New Roman" panose="02020603050405020304" pitchFamily="18" charset="0"/>
              </a:rPr>
              <a:t>，</a:t>
            </a:r>
            <a:r>
              <a:rPr lang="en-US" altLang="zh-CN" sz="2400" b="1" dirty="0" smtClean="0">
                <a:latin typeface="Times New Roman" panose="02020603050405020304" pitchFamily="18" charset="0"/>
                <a:cs typeface="Times New Roman" panose="02020603050405020304" pitchFamily="18" charset="0"/>
              </a:rPr>
              <a:t>Frequency </a:t>
            </a:r>
            <a:r>
              <a:rPr lang="en-US" altLang="zh-CN" sz="2400" b="1" dirty="0">
                <a:latin typeface="Times New Roman" panose="02020603050405020304" pitchFamily="18" charset="0"/>
                <a:cs typeface="Times New Roman" panose="02020603050405020304" pitchFamily="18" charset="0"/>
              </a:rPr>
              <a:t>Synthesizer</a:t>
            </a:r>
            <a:r>
              <a:rPr lang="zh-CN" altLang="en-US" sz="2400" b="1" dirty="0">
                <a:latin typeface="Times New Roman" panose="02020603050405020304" pitchFamily="18" charset="0"/>
                <a:cs typeface="Times New Roman" panose="02020603050405020304" pitchFamily="18" charset="0"/>
              </a:rPr>
              <a:t>）是指由一个或多</a:t>
            </a:r>
            <a:r>
              <a:rPr lang="zh-CN" altLang="en-US" sz="2400" b="1" dirty="0" smtClean="0">
                <a:latin typeface="Times New Roman" panose="02020603050405020304" pitchFamily="18" charset="0"/>
                <a:cs typeface="Times New Roman" panose="02020603050405020304" pitchFamily="18" charset="0"/>
              </a:rPr>
              <a:t>个频率稳定度和</a:t>
            </a:r>
            <a:r>
              <a:rPr lang="zh-CN" altLang="en-US" sz="2400" b="1" dirty="0">
                <a:latin typeface="Times New Roman" panose="02020603050405020304" pitchFamily="18" charset="0"/>
                <a:cs typeface="Times New Roman" panose="02020603050405020304" pitchFamily="18" charset="0"/>
              </a:rPr>
              <a:t>精确度很高的参考信号源通过频率域的线性运算，产生具有同样稳定度和精确度的大量离散频率的过程。</a:t>
            </a:r>
          </a:p>
          <a:p>
            <a:pPr marL="0" indent="0" algn="just">
              <a:buNone/>
            </a:pPr>
            <a:r>
              <a:rPr lang="zh-CN" altLang="en-US" sz="2400" b="1" dirty="0" smtClean="0">
                <a:latin typeface="Times New Roman" panose="02020603050405020304" pitchFamily="18" charset="0"/>
                <a:cs typeface="Times New Roman" panose="02020603050405020304" pitchFamily="18" charset="0"/>
              </a:rPr>
              <a:t>       实现</a:t>
            </a:r>
            <a:r>
              <a:rPr lang="zh-CN" altLang="en-US" sz="2400" b="1" dirty="0">
                <a:latin typeface="Times New Roman" panose="02020603050405020304" pitchFamily="18" charset="0"/>
                <a:cs typeface="Times New Roman" panose="02020603050405020304" pitchFamily="18" charset="0"/>
              </a:rPr>
              <a:t>频率合成的电路叫频率合成器</a:t>
            </a:r>
            <a:r>
              <a:rPr lang="zh-CN" altLang="en-US" sz="2400" b="1" dirty="0" smtClean="0">
                <a:latin typeface="Times New Roman" panose="02020603050405020304" pitchFamily="18" charset="0"/>
                <a:cs typeface="Times New Roman" panose="02020603050405020304" pitchFamily="18" charset="0"/>
              </a:rPr>
              <a:t>，它是</a:t>
            </a:r>
            <a:r>
              <a:rPr lang="zh-CN" altLang="en-US" sz="2400" b="1" dirty="0">
                <a:latin typeface="Times New Roman" panose="02020603050405020304" pitchFamily="18" charset="0"/>
                <a:cs typeface="Times New Roman" panose="02020603050405020304" pitchFamily="18" charset="0"/>
              </a:rPr>
              <a:t>现代电子系统的重要组成部分。在通信、雷达和导航等设备中，频率合成器</a:t>
            </a:r>
            <a:r>
              <a:rPr lang="zh-CN" altLang="en-US" sz="2400" b="1" dirty="0" smtClean="0">
                <a:latin typeface="Times New Roman" panose="02020603050405020304" pitchFamily="18" charset="0"/>
                <a:cs typeface="Times New Roman" panose="02020603050405020304" pitchFamily="18" charset="0"/>
              </a:rPr>
              <a:t>既是发射机的</a:t>
            </a:r>
            <a:r>
              <a:rPr lang="zh-CN" altLang="en-US" sz="2400" b="1" dirty="0">
                <a:latin typeface="Times New Roman" panose="02020603050405020304" pitchFamily="18" charset="0"/>
                <a:cs typeface="Times New Roman" panose="02020603050405020304" pitchFamily="18" charset="0"/>
              </a:rPr>
              <a:t>激励信号源，又是接收机的本地振荡器；在电子对抗设备中</a:t>
            </a:r>
            <a:r>
              <a:rPr lang="zh-CN" altLang="en-US" sz="2400" b="1" dirty="0" smtClean="0">
                <a:latin typeface="Times New Roman" panose="02020603050405020304" pitchFamily="18" charset="0"/>
                <a:cs typeface="Times New Roman" panose="02020603050405020304" pitchFamily="18" charset="0"/>
              </a:rPr>
              <a:t>，可作为干扰信号发生器；</a:t>
            </a:r>
            <a:r>
              <a:rPr lang="zh-CN" altLang="en-US" sz="2400" b="1" dirty="0">
                <a:latin typeface="Times New Roman" panose="02020603050405020304" pitchFamily="18" charset="0"/>
                <a:cs typeface="Times New Roman" panose="02020603050405020304" pitchFamily="18" charset="0"/>
              </a:rPr>
              <a:t>在测试设备中，可作为标准信号源，因此频率合成器</a:t>
            </a:r>
            <a:r>
              <a:rPr lang="zh-CN" altLang="en-US" sz="2400" b="1" dirty="0" smtClean="0">
                <a:latin typeface="Times New Roman" panose="02020603050405020304" pitchFamily="18" charset="0"/>
                <a:cs typeface="Times New Roman" panose="02020603050405020304" pitchFamily="18" charset="0"/>
              </a:rPr>
              <a:t>被称为电子</a:t>
            </a:r>
            <a:r>
              <a:rPr lang="zh-CN" altLang="en-US" sz="2400" b="1" dirty="0">
                <a:latin typeface="Times New Roman" panose="02020603050405020304" pitchFamily="18" charset="0"/>
                <a:cs typeface="Times New Roman" panose="02020603050405020304" pitchFamily="18" charset="0"/>
              </a:rPr>
              <a:t>系统的“心脏”</a:t>
            </a:r>
            <a:r>
              <a:rPr lang="zh-CN" altLang="en-US" sz="2400" b="1" dirty="0" smtClean="0">
                <a:latin typeface="Times New Roman" panose="02020603050405020304" pitchFamily="18" charset="0"/>
                <a:cs typeface="Times New Roman" panose="02020603050405020304" pitchFamily="18" charset="0"/>
              </a:rPr>
              <a:t>。</a:t>
            </a:r>
            <a:endParaRPr lang="en-US" altLang="zh-CN" sz="2400" b="1" dirty="0" smtClean="0">
              <a:latin typeface="Times New Roman" panose="02020603050405020304" pitchFamily="18" charset="0"/>
              <a:cs typeface="Times New Roman" panose="02020603050405020304" pitchFamily="18" charset="0"/>
            </a:endParaRPr>
          </a:p>
          <a:p>
            <a:pPr marL="0" indent="0">
              <a:buNone/>
            </a:pPr>
            <a:endParaRPr lang="en-US" altLang="zh-CN" sz="1100" b="1" dirty="0" smtClean="0">
              <a:solidFill>
                <a:srgbClr val="0000FF"/>
              </a:solidFill>
            </a:endParaRPr>
          </a:p>
          <a:p>
            <a:pPr marL="0" indent="0">
              <a:buNone/>
            </a:pPr>
            <a:r>
              <a:rPr lang="zh-CN" altLang="en-US" sz="2400" b="1" dirty="0" smtClean="0">
                <a:solidFill>
                  <a:srgbClr val="0000FF"/>
                </a:solidFill>
              </a:rPr>
              <a:t>频率合成器的分类：</a:t>
            </a:r>
            <a:endParaRPr lang="en-US" altLang="zh-CN" sz="2400" b="1" dirty="0" smtClean="0">
              <a:solidFill>
                <a:srgbClr val="0000FF"/>
              </a:solidFill>
            </a:endParaRPr>
          </a:p>
          <a:p>
            <a:r>
              <a:rPr lang="zh-CN" altLang="en-US" sz="2400" b="1" dirty="0" smtClean="0"/>
              <a:t>直接式频率合成器；</a:t>
            </a:r>
            <a:endParaRPr lang="en-US" altLang="zh-CN" sz="2400" b="1" dirty="0" smtClean="0"/>
          </a:p>
          <a:p>
            <a:r>
              <a:rPr lang="zh-CN" altLang="en-US" sz="2400" b="1" dirty="0" smtClean="0"/>
              <a:t>间接式频率合成器；</a:t>
            </a:r>
            <a:endParaRPr lang="en-US" altLang="zh-CN" sz="2400" b="1" dirty="0" smtClean="0"/>
          </a:p>
          <a:p>
            <a:r>
              <a:rPr lang="zh-CN" altLang="en-US" sz="2400" b="1" dirty="0" smtClean="0"/>
              <a:t>锁相式频率合成器</a:t>
            </a:r>
            <a:endParaRPr lang="zh-CN" altLang="en-US" sz="2400" b="1" dirty="0"/>
          </a:p>
        </p:txBody>
      </p:sp>
      <p:sp>
        <p:nvSpPr>
          <p:cNvPr id="3" name="灯片编号占位符 2"/>
          <p:cNvSpPr>
            <a:spLocks noGrp="1"/>
          </p:cNvSpPr>
          <p:nvPr>
            <p:ph type="sldNum" sz="quarter" idx="12"/>
          </p:nvPr>
        </p:nvSpPr>
        <p:spPr/>
        <p:txBody>
          <a:bodyPr/>
          <a:lstStyle/>
          <a:p>
            <a:fld id="{BFEB24BD-BE86-410A-BF7A-1F4EAF97620B}" type="slidenum">
              <a:rPr lang="en-US" altLang="zh-CN" smtClean="0"/>
              <a:pPr/>
              <a:t>45</a:t>
            </a:fld>
            <a:endParaRPr lang="en-US" altLang="zh-CN"/>
          </a:p>
        </p:txBody>
      </p:sp>
    </p:spTree>
    <p:extLst>
      <p:ext uri="{BB962C8B-B14F-4D97-AF65-F5344CB8AC3E}">
        <p14:creationId xmlns:p14="http://schemas.microsoft.com/office/powerpoint/2010/main" val="328807407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title"/>
          </p:nvPr>
        </p:nvSpPr>
        <p:spPr>
          <a:xfrm>
            <a:off x="76200" y="304800"/>
            <a:ext cx="9102969" cy="1143000"/>
          </a:xfrm>
        </p:spPr>
        <p:txBody>
          <a:bodyPr/>
          <a:lstStyle/>
          <a:p>
            <a:pPr>
              <a:defRPr/>
            </a:pPr>
            <a:r>
              <a:rPr lang="zh-CN" altLang="en-US" sz="4000" b="1" kern="1200" dirty="0">
                <a:solidFill>
                  <a:srgbClr val="381850"/>
                </a:solidFill>
                <a:latin typeface="微软雅黑" panose="020B0503020204020204" pitchFamily="34" charset="-122"/>
                <a:ea typeface="微软雅黑" panose="020B0503020204020204" pitchFamily="34" charset="-122"/>
              </a:rPr>
              <a:t>锁相式频率合成器</a:t>
            </a:r>
          </a:p>
        </p:txBody>
      </p:sp>
      <p:sp>
        <p:nvSpPr>
          <p:cNvPr id="9221" name="Rectangle 5"/>
          <p:cNvSpPr>
            <a:spLocks noChangeArrowheads="1"/>
          </p:cNvSpPr>
          <p:nvPr/>
        </p:nvSpPr>
        <p:spPr bwMode="auto">
          <a:xfrm>
            <a:off x="0" y="2924175"/>
            <a:ext cx="9144000" cy="0"/>
          </a:xfrm>
          <a:prstGeom prst="rect">
            <a:avLst/>
          </a:prstGeom>
          <a:noFill/>
          <a:ln w="9525" algn="ctr">
            <a:noFill/>
            <a:miter lim="800000"/>
            <a:headEnd/>
            <a:tailEnd type="none" w="med" len="lg"/>
          </a:ln>
        </p:spPr>
        <p:txBody>
          <a:bodyPr wrap="none" anchor="ctr">
            <a:spAutoFit/>
          </a:bodyPr>
          <a:lstStyle/>
          <a:p>
            <a:endParaRPr lang="zh-CN" altLang="en-US"/>
          </a:p>
        </p:txBody>
      </p:sp>
      <p:graphicFrame>
        <p:nvGraphicFramePr>
          <p:cNvPr id="9218" name="Object 4"/>
          <p:cNvGraphicFramePr>
            <a:graphicFrameLocks noChangeAspect="1"/>
          </p:cNvGraphicFramePr>
          <p:nvPr>
            <p:extLst>
              <p:ext uri="{D42A27DB-BD31-4B8C-83A1-F6EECF244321}">
                <p14:modId xmlns:p14="http://schemas.microsoft.com/office/powerpoint/2010/main" val="3507253612"/>
              </p:ext>
            </p:extLst>
          </p:nvPr>
        </p:nvGraphicFramePr>
        <p:xfrm>
          <a:off x="-152400" y="1761330"/>
          <a:ext cx="9667027" cy="2668587"/>
        </p:xfrm>
        <a:graphic>
          <a:graphicData uri="http://schemas.openxmlformats.org/presentationml/2006/ole">
            <mc:AlternateContent xmlns:mc="http://schemas.openxmlformats.org/markup-compatibility/2006">
              <mc:Choice xmlns:v="urn:schemas-microsoft-com:vml" Requires="v">
                <p:oleObj spid="_x0000_s144872" name="Visio" r:id="rId3" imgW="9016964" imgH="2235200" progId="Visio.Drawing.11">
                  <p:embed/>
                </p:oleObj>
              </mc:Choice>
              <mc:Fallback>
                <p:oleObj name="Visio" r:id="rId3" imgW="9016964" imgH="2235200" progId="Visio.Drawing.11">
                  <p:embed/>
                  <p:pic>
                    <p:nvPicPr>
                      <p:cNvPr id="0" name=""/>
                      <p:cNvPicPr>
                        <a:picLocks noChangeAspect="1" noChangeArrowheads="1"/>
                      </p:cNvPicPr>
                      <p:nvPr/>
                    </p:nvPicPr>
                    <p:blipFill>
                      <a:blip r:embed="rId4"/>
                      <a:srcRect/>
                      <a:stretch>
                        <a:fillRect/>
                      </a:stretch>
                    </p:blipFill>
                    <p:spPr bwMode="auto">
                      <a:xfrm>
                        <a:off x="-152400" y="1761330"/>
                        <a:ext cx="9667027" cy="2668587"/>
                      </a:xfrm>
                      <a:prstGeom prst="rect">
                        <a:avLst/>
                      </a:prstGeom>
                      <a:noFill/>
                      <a:extLst/>
                    </p:spPr>
                  </p:pic>
                </p:oleObj>
              </mc:Fallback>
            </mc:AlternateContent>
          </a:graphicData>
        </a:graphic>
      </p:graphicFrame>
      <p:graphicFrame>
        <p:nvGraphicFramePr>
          <p:cNvPr id="9219" name="Object 6"/>
          <p:cNvGraphicFramePr>
            <a:graphicFrameLocks noGrp="1" noChangeAspect="1"/>
          </p:cNvGraphicFramePr>
          <p:nvPr>
            <p:ph idx="1"/>
            <p:extLst>
              <p:ext uri="{D42A27DB-BD31-4B8C-83A1-F6EECF244321}">
                <p14:modId xmlns:p14="http://schemas.microsoft.com/office/powerpoint/2010/main" val="1061761731"/>
              </p:ext>
            </p:extLst>
          </p:nvPr>
        </p:nvGraphicFramePr>
        <p:xfrm>
          <a:off x="2590800" y="4914014"/>
          <a:ext cx="3878262" cy="858838"/>
        </p:xfrm>
        <a:graphic>
          <a:graphicData uri="http://schemas.openxmlformats.org/presentationml/2006/ole">
            <mc:AlternateContent xmlns:mc="http://schemas.openxmlformats.org/markup-compatibility/2006">
              <mc:Choice xmlns:v="urn:schemas-microsoft-com:vml" Requires="v">
                <p:oleObj spid="_x0000_s144873" name="公式" r:id="rId5" imgW="1892160" imgH="419040" progId="Equation.3">
                  <p:embed/>
                </p:oleObj>
              </mc:Choice>
              <mc:Fallback>
                <p:oleObj name="公式" r:id="rId5" imgW="1892160" imgH="419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4914014"/>
                        <a:ext cx="3878262" cy="858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fld id="{BFEB24BD-BE86-410A-BF7A-1F4EAF97620B}" type="slidenum">
              <a:rPr lang="en-US" altLang="zh-CN" smtClean="0"/>
              <a:pPr/>
              <a:t>46</a:t>
            </a:fld>
            <a:endParaRPr lang="en-US" altLang="zh-CN"/>
          </a:p>
        </p:txBody>
      </p:sp>
      <p:sp>
        <p:nvSpPr>
          <p:cNvPr id="3" name="文本框 2"/>
          <p:cNvSpPr txBox="1"/>
          <p:nvPr/>
        </p:nvSpPr>
        <p:spPr>
          <a:xfrm>
            <a:off x="457200" y="3370165"/>
            <a:ext cx="2286000" cy="923330"/>
          </a:xfrm>
          <a:prstGeom prst="rect">
            <a:avLst/>
          </a:prstGeom>
          <a:solidFill>
            <a:schemeClr val="accent6">
              <a:lumMod val="20000"/>
              <a:lumOff val="80000"/>
            </a:schemeClr>
          </a:solidFill>
          <a:ln>
            <a:solidFill>
              <a:schemeClr val="accent6">
                <a:lumMod val="20000"/>
                <a:lumOff val="80000"/>
              </a:schemeClr>
            </a:solidFill>
          </a:ln>
          <a:effectLst>
            <a:innerShdw blurRad="63500" dist="50800" dir="13500000">
              <a:prstClr val="black">
                <a:alpha val="50000"/>
              </a:prstClr>
            </a:innerShdw>
          </a:effectLst>
        </p:spPr>
        <p:txBody>
          <a:bodyPr wrap="square" rtlCol="0">
            <a:spAutoFit/>
          </a:bodyPr>
          <a:lstStyle/>
          <a:p>
            <a:r>
              <a:rPr lang="zh-CN" altLang="en-US" b="1" dirty="0"/>
              <a:t>鉴相</a:t>
            </a:r>
            <a:r>
              <a:rPr lang="zh-CN" altLang="en-US" b="1" dirty="0" smtClean="0"/>
              <a:t>器的输出</a:t>
            </a:r>
            <a:r>
              <a:rPr lang="zh-CN" altLang="en-US" b="1" dirty="0"/>
              <a:t>是表示两个输入信号的相差信息的电压</a:t>
            </a:r>
            <a:r>
              <a:rPr lang="zh-CN" altLang="en-US" b="1" dirty="0" smtClean="0"/>
              <a:t>信号。</a:t>
            </a:r>
            <a:endParaRPr lang="zh-CN" altLang="en-US" b="1" dirty="0"/>
          </a:p>
        </p:txBody>
      </p:sp>
      <p:cxnSp>
        <p:nvCxnSpPr>
          <p:cNvPr id="6" name="直接箭头连接符 5"/>
          <p:cNvCxnSpPr/>
          <p:nvPr/>
        </p:nvCxnSpPr>
        <p:spPr>
          <a:xfrm flipV="1">
            <a:off x="2743200" y="2743200"/>
            <a:ext cx="762000" cy="609600"/>
          </a:xfrm>
          <a:prstGeom prst="straightConnector1">
            <a:avLst/>
          </a:prstGeom>
          <a:ln w="28575">
            <a:solidFill>
              <a:schemeClr val="accent6">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2887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1035050" y="126205"/>
            <a:ext cx="7793037" cy="1143001"/>
          </a:xfrm>
        </p:spPr>
        <p:txBody>
          <a:bodyPr/>
          <a:lstStyle/>
          <a:p>
            <a:pPr>
              <a:defRPr/>
            </a:pPr>
            <a:r>
              <a:rPr lang="zh-CN" altLang="en-US" sz="4000" b="1" kern="1200" dirty="0">
                <a:solidFill>
                  <a:srgbClr val="381850"/>
                </a:solidFill>
                <a:latin typeface="微软雅黑" panose="020B0503020204020204" pitchFamily="34" charset="-122"/>
                <a:ea typeface="微软雅黑" panose="020B0503020204020204" pitchFamily="34" charset="-122"/>
              </a:rPr>
              <a:t>频率合成器的相位噪声</a:t>
            </a:r>
          </a:p>
        </p:txBody>
      </p:sp>
      <p:pic>
        <p:nvPicPr>
          <p:cNvPr id="44035" name="Picture 3"/>
          <p:cNvPicPr>
            <a:picLocks noChangeAspect="1" noChangeArrowheads="1"/>
          </p:cNvPicPr>
          <p:nvPr/>
        </p:nvPicPr>
        <p:blipFill>
          <a:blip r:embed="rId2" cstate="print"/>
          <a:srcRect l="33749" t="14400" r="33749" b="46800"/>
          <a:stretch>
            <a:fillRect/>
          </a:stretch>
        </p:blipFill>
        <p:spPr bwMode="auto">
          <a:xfrm>
            <a:off x="323850" y="1450975"/>
            <a:ext cx="4392613" cy="3273425"/>
          </a:xfrm>
          <a:prstGeom prst="rect">
            <a:avLst/>
          </a:prstGeom>
          <a:noFill/>
          <a:ln w="9525" algn="ctr">
            <a:noFill/>
            <a:miter lim="800000"/>
            <a:headEnd/>
            <a:tailEnd type="none" w="med" len="lg"/>
          </a:ln>
        </p:spPr>
      </p:pic>
      <p:pic>
        <p:nvPicPr>
          <p:cNvPr id="44036" name="Picture 5"/>
          <p:cNvPicPr>
            <a:picLocks noChangeAspect="1" noChangeArrowheads="1"/>
          </p:cNvPicPr>
          <p:nvPr/>
        </p:nvPicPr>
        <p:blipFill>
          <a:blip r:embed="rId2" cstate="print"/>
          <a:srcRect l="33749" t="53999" r="33749" b="5400"/>
          <a:stretch>
            <a:fillRect/>
          </a:stretch>
        </p:blipFill>
        <p:spPr bwMode="auto">
          <a:xfrm>
            <a:off x="3924300" y="1125538"/>
            <a:ext cx="4537075" cy="3536950"/>
          </a:xfrm>
          <a:prstGeom prst="rect">
            <a:avLst/>
          </a:prstGeom>
          <a:noFill/>
          <a:ln w="9525" algn="ctr">
            <a:noFill/>
            <a:miter lim="800000"/>
            <a:headEnd/>
            <a:tailEnd type="none" w="med" len="lg"/>
          </a:ln>
        </p:spPr>
      </p:pic>
      <p:pic>
        <p:nvPicPr>
          <p:cNvPr id="44037" name="Picture 6"/>
          <p:cNvPicPr>
            <a:picLocks noChangeAspect="1" noChangeArrowheads="1"/>
          </p:cNvPicPr>
          <p:nvPr/>
        </p:nvPicPr>
        <p:blipFill>
          <a:blip r:embed="rId3" cstate="print"/>
          <a:srcRect l="22501" t="21600" r="11250" b="53999"/>
          <a:stretch>
            <a:fillRect/>
          </a:stretch>
        </p:blipFill>
        <p:spPr bwMode="auto">
          <a:xfrm>
            <a:off x="1835150" y="4724400"/>
            <a:ext cx="6192838" cy="1422400"/>
          </a:xfrm>
          <a:prstGeom prst="rect">
            <a:avLst/>
          </a:prstGeom>
          <a:noFill/>
          <a:ln w="9525" algn="ctr">
            <a:noFill/>
            <a:miter lim="800000"/>
            <a:headEnd/>
            <a:tailEnd type="none" w="med" len="lg"/>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47</a:t>
            </a:fld>
            <a:endParaRPr lang="en-US" altLang="zh-CN"/>
          </a:p>
        </p:txBody>
      </p:sp>
    </p:spTree>
    <p:extLst>
      <p:ext uri="{BB962C8B-B14F-4D97-AF65-F5344CB8AC3E}">
        <p14:creationId xmlns:p14="http://schemas.microsoft.com/office/powerpoint/2010/main" val="343673795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endParaRPr lang="zh-CN" altLang="en-US" smtClean="0"/>
          </a:p>
        </p:txBody>
      </p:sp>
      <p:pic>
        <p:nvPicPr>
          <p:cNvPr id="263177" name="Picture 9" descr="SCREN499"/>
          <p:cNvPicPr>
            <a:picLocks noChangeAspect="1" noChangeArrowheads="1"/>
          </p:cNvPicPr>
          <p:nvPr/>
        </p:nvPicPr>
        <p:blipFill>
          <a:blip r:embed="rId2" cstate="print"/>
          <a:srcRect/>
          <a:stretch>
            <a:fillRect/>
          </a:stretch>
        </p:blipFill>
        <p:spPr bwMode="auto">
          <a:xfrm>
            <a:off x="1042988" y="1628775"/>
            <a:ext cx="5400675" cy="4040188"/>
          </a:xfrm>
          <a:prstGeom prst="rect">
            <a:avLst/>
          </a:prstGeom>
          <a:noFill/>
          <a:ln w="9525">
            <a:noFill/>
            <a:miter lim="800000"/>
            <a:headEnd/>
            <a:tailEnd/>
          </a:ln>
        </p:spPr>
      </p:pic>
      <p:pic>
        <p:nvPicPr>
          <p:cNvPr id="263176" name="Picture 8" descr="SCREN501"/>
          <p:cNvPicPr>
            <a:picLocks noChangeAspect="1" noChangeArrowheads="1"/>
          </p:cNvPicPr>
          <p:nvPr/>
        </p:nvPicPr>
        <p:blipFill>
          <a:blip r:embed="rId3" cstate="print"/>
          <a:srcRect/>
          <a:stretch>
            <a:fillRect/>
          </a:stretch>
        </p:blipFill>
        <p:spPr bwMode="auto">
          <a:xfrm>
            <a:off x="2438400" y="1547813"/>
            <a:ext cx="5616575" cy="4202112"/>
          </a:xfrm>
          <a:prstGeom prst="rect">
            <a:avLst/>
          </a:prstGeom>
          <a:noFill/>
          <a:ln w="9525">
            <a:noFill/>
            <a:miter lim="800000"/>
            <a:headEnd/>
            <a:tailEnd/>
          </a:ln>
        </p:spPr>
      </p:pic>
      <p:sp>
        <p:nvSpPr>
          <p:cNvPr id="45061" name="Rectangle 10"/>
          <p:cNvSpPr>
            <a:spLocks noChangeArrowheads="1"/>
          </p:cNvSpPr>
          <p:nvPr/>
        </p:nvSpPr>
        <p:spPr bwMode="auto">
          <a:xfrm>
            <a:off x="0" y="1325563"/>
            <a:ext cx="9144000" cy="0"/>
          </a:xfrm>
          <a:prstGeom prst="rect">
            <a:avLst/>
          </a:prstGeom>
          <a:noFill/>
          <a:ln w="9525" algn="ctr">
            <a:noFill/>
            <a:miter lim="800000"/>
            <a:headEnd/>
            <a:tailEnd type="none" w="med" len="lg"/>
          </a:ln>
        </p:spPr>
        <p:txBody>
          <a:bodyPr wrap="none" anchor="ctr">
            <a:spAutoFit/>
          </a:bodyPr>
          <a:lstStyle/>
          <a:p>
            <a:endParaRPr lang="zh-CN" altLang="en-US"/>
          </a:p>
        </p:txBody>
      </p:sp>
      <p:sp>
        <p:nvSpPr>
          <p:cNvPr id="45062" name="Rectangle 11"/>
          <p:cNvSpPr>
            <a:spLocks noChangeArrowheads="1"/>
          </p:cNvSpPr>
          <p:nvPr/>
        </p:nvSpPr>
        <p:spPr bwMode="auto">
          <a:xfrm>
            <a:off x="4416425" y="3306763"/>
            <a:ext cx="311150" cy="244475"/>
          </a:xfrm>
          <a:prstGeom prst="rect">
            <a:avLst/>
          </a:prstGeom>
          <a:noFill/>
          <a:ln w="9525" algn="ctr">
            <a:noFill/>
            <a:miter lim="800000"/>
            <a:headEnd/>
            <a:tailEnd type="none" w="med" len="lg"/>
          </a:ln>
        </p:spPr>
        <p:txBody>
          <a:bodyPr wrap="none" anchor="ctr">
            <a:spAutoFit/>
          </a:bodyPr>
          <a:lstStyle/>
          <a:p>
            <a:pPr eaLnBrk="0" hangingPunct="0"/>
            <a:r>
              <a:rPr lang="zh-CN" altLang="en-US" sz="1000"/>
              <a:t>    </a:t>
            </a:r>
            <a:endParaRPr lang="zh-CN" altLang="en-US"/>
          </a:p>
        </p:txBody>
      </p:sp>
      <p:sp>
        <p:nvSpPr>
          <p:cNvPr id="2" name="灯片编号占位符 1"/>
          <p:cNvSpPr>
            <a:spLocks noGrp="1"/>
          </p:cNvSpPr>
          <p:nvPr>
            <p:ph type="sldNum" sz="quarter" idx="12"/>
          </p:nvPr>
        </p:nvSpPr>
        <p:spPr/>
        <p:txBody>
          <a:bodyPr/>
          <a:lstStyle/>
          <a:p>
            <a:fld id="{BFEB24BD-BE86-410A-BF7A-1F4EAF97620B}" type="slidenum">
              <a:rPr lang="en-US" altLang="zh-CN" smtClean="0"/>
              <a:pPr/>
              <a:t>48</a:t>
            </a:fld>
            <a:endParaRPr lang="en-US" altLang="zh-CN"/>
          </a:p>
        </p:txBody>
      </p:sp>
    </p:spTree>
    <p:extLst>
      <p:ext uri="{BB962C8B-B14F-4D97-AF65-F5344CB8AC3E}">
        <p14:creationId xmlns:p14="http://schemas.microsoft.com/office/powerpoint/2010/main" val="109677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3177"/>
                                        </p:tgtEl>
                                        <p:attrNameLst>
                                          <p:attrName>style.visibility</p:attrName>
                                        </p:attrNameLst>
                                      </p:cBhvr>
                                      <p:to>
                                        <p:strVal val="visible"/>
                                      </p:to>
                                    </p:set>
                                    <p:animEffect transition="in" filter="blinds(horizontal)">
                                      <p:cBhvr>
                                        <p:cTn id="7" dur="1000"/>
                                        <p:tgtEl>
                                          <p:spTgt spid="26317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1000"/>
                                        <p:tgtEl>
                                          <p:spTgt spid="263177"/>
                                        </p:tgtEl>
                                      </p:cBhvr>
                                    </p:animEffect>
                                    <p:set>
                                      <p:cBhvr>
                                        <p:cTn id="12" dur="1" fill="hold">
                                          <p:stCondLst>
                                            <p:cond delay="999"/>
                                          </p:stCondLst>
                                        </p:cTn>
                                        <p:tgtEl>
                                          <p:spTgt spid="26317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63176"/>
                                        </p:tgtEl>
                                        <p:attrNameLst>
                                          <p:attrName>style.visibility</p:attrName>
                                        </p:attrNameLst>
                                      </p:cBhvr>
                                      <p:to>
                                        <p:strVal val="visible"/>
                                      </p:to>
                                    </p:set>
                                    <p:animEffect transition="in" filter="blinds(horizontal)">
                                      <p:cBhvr>
                                        <p:cTn id="17" dur="1000"/>
                                        <p:tgtEl>
                                          <p:spTgt spid="263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descr="4000-6.BMP"/>
          <p:cNvPicPr>
            <a:picLocks noGrp="1" noChangeAspect="1"/>
          </p:cNvPicPr>
          <p:nvPr>
            <p:ph idx="1"/>
          </p:nvPr>
        </p:nvPicPr>
        <p:blipFill>
          <a:blip r:embed="rId2" cstate="print"/>
          <a:srcRect r="760" b="15277"/>
          <a:stretch>
            <a:fillRect/>
          </a:stretch>
        </p:blipFill>
        <p:spPr>
          <a:xfrm>
            <a:off x="1763688" y="1196752"/>
            <a:ext cx="5976664" cy="4752528"/>
          </a:xfrm>
        </p:spPr>
      </p:pic>
      <p:sp>
        <p:nvSpPr>
          <p:cNvPr id="3" name="灯片编号占位符 2"/>
          <p:cNvSpPr>
            <a:spLocks noGrp="1"/>
          </p:cNvSpPr>
          <p:nvPr>
            <p:ph type="sldNum" sz="quarter" idx="12"/>
          </p:nvPr>
        </p:nvSpPr>
        <p:spPr/>
        <p:txBody>
          <a:bodyPr/>
          <a:lstStyle/>
          <a:p>
            <a:fld id="{BFEB24BD-BE86-410A-BF7A-1F4EAF97620B}" type="slidenum">
              <a:rPr lang="en-US" altLang="zh-CN" smtClean="0"/>
              <a:pPr/>
              <a:t>49</a:t>
            </a:fld>
            <a:endParaRPr lang="en-US" altLang="zh-CN"/>
          </a:p>
        </p:txBody>
      </p:sp>
    </p:spTree>
    <p:extLst>
      <p:ext uri="{BB962C8B-B14F-4D97-AF65-F5344CB8AC3E}">
        <p14:creationId xmlns:p14="http://schemas.microsoft.com/office/powerpoint/2010/main" val="10290734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10000" y="304800"/>
            <a:ext cx="1524000" cy="944562"/>
          </a:xfrm>
        </p:spPr>
        <p:txBody>
          <a:bodyPr/>
          <a:lstStyle/>
          <a:p>
            <a:pPr algn="l" eaLnBrk="1" hangingPunct="1"/>
            <a:r>
              <a:rPr lang="zh-CN" altLang="en-US" sz="4000" b="1" kern="1200" dirty="0">
                <a:solidFill>
                  <a:srgbClr val="381850"/>
                </a:solidFill>
                <a:latin typeface="微软雅黑" panose="020B0503020204020204" pitchFamily="34" charset="-122"/>
                <a:ea typeface="微软雅黑" panose="020B0503020204020204" pitchFamily="34" charset="-122"/>
              </a:rPr>
              <a:t>电感</a:t>
            </a:r>
          </a:p>
        </p:txBody>
      </p:sp>
      <p:pic>
        <p:nvPicPr>
          <p:cNvPr id="158722" name="Picture 2" descr="“电感”的图片搜索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676400"/>
            <a:ext cx="5032375" cy="3407337"/>
          </a:xfrm>
          <a:prstGeom prst="rect">
            <a:avLst/>
          </a:prstGeom>
          <a:noFill/>
          <a:extLst>
            <a:ext uri="{909E8E84-426E-40DD-AFC4-6F175D3DCCD1}">
              <a14:hiddenFill xmlns:a14="http://schemas.microsoft.com/office/drawing/2010/main">
                <a:solidFill>
                  <a:srgbClr val="FFFFFF"/>
                </a:solidFill>
              </a14:hiddenFill>
            </a:ext>
          </a:extLst>
        </p:spPr>
      </p:pic>
      <p:pic>
        <p:nvPicPr>
          <p:cNvPr id="158724" name="Picture 4" descr="“mmic 电感”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2514600"/>
            <a:ext cx="2609850" cy="2143125"/>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fld id="{BFEB24BD-BE86-410A-BF7A-1F4EAF97620B}" type="slidenum">
              <a:rPr lang="en-US" altLang="zh-CN" smtClean="0"/>
              <a:pPr/>
              <a:t>5</a:t>
            </a:fld>
            <a:endParaRPr lang="en-US" altLang="zh-CN"/>
          </a:p>
        </p:txBody>
      </p:sp>
      <p:sp>
        <p:nvSpPr>
          <p:cNvPr id="6" name="文本框 5"/>
          <p:cNvSpPr txBox="1"/>
          <p:nvPr/>
        </p:nvSpPr>
        <p:spPr>
          <a:xfrm>
            <a:off x="381000" y="1214735"/>
            <a:ext cx="4953000" cy="461665"/>
          </a:xfrm>
          <a:prstGeom prst="rect">
            <a:avLst/>
          </a:prstGeom>
          <a:noFill/>
        </p:spPr>
        <p:txBody>
          <a:bodyPr wrap="square" rtlCol="0">
            <a:spAutoFit/>
          </a:bodyPr>
          <a:lstStyle/>
          <a:p>
            <a:r>
              <a:rPr lang="zh-CN" altLang="en-US" sz="2400" b="1" dirty="0" smtClean="0">
                <a:latin typeface="Times New Roman" panose="02020603050405020304" pitchFamily="18" charset="0"/>
                <a:cs typeface="Times New Roman" panose="02020603050405020304" pitchFamily="18" charset="0"/>
              </a:rPr>
              <a:t>单位：</a:t>
            </a:r>
            <a:r>
              <a:rPr lang="zh-CN" altLang="en-US" sz="2400" b="1" dirty="0">
                <a:solidFill>
                  <a:srgbClr val="0000FF"/>
                </a:solidFill>
                <a:latin typeface="Times New Roman" panose="02020603050405020304" pitchFamily="18" charset="0"/>
                <a:cs typeface="Times New Roman" panose="02020603050405020304" pitchFamily="18" charset="0"/>
              </a:rPr>
              <a:t>亨利</a:t>
            </a:r>
            <a:r>
              <a:rPr lang="zh-CN" altLang="en-US" sz="2400" b="1" dirty="0" smtClean="0">
                <a:latin typeface="Times New Roman" panose="02020603050405020304" pitchFamily="18" charset="0"/>
                <a:cs typeface="Times New Roman" panose="02020603050405020304" pitchFamily="18" charset="0"/>
              </a:rPr>
              <a:t>（</a:t>
            </a:r>
            <a:r>
              <a:rPr lang="en-US" altLang="zh-CN" sz="2400" b="1" dirty="0" smtClean="0">
                <a:solidFill>
                  <a:srgbClr val="FF0000"/>
                </a:solidFill>
                <a:latin typeface="Times New Roman" panose="02020603050405020304" pitchFamily="18" charset="0"/>
                <a:cs typeface="Times New Roman" panose="02020603050405020304" pitchFamily="18" charset="0"/>
              </a:rPr>
              <a:t>H</a:t>
            </a:r>
            <a:r>
              <a:rPr lang="zh-CN" altLang="en-US" sz="2400" b="1" dirty="0" smtClean="0">
                <a:solidFill>
                  <a:srgbClr val="FF0000"/>
                </a:solidFill>
                <a:latin typeface="Times New Roman" panose="02020603050405020304" pitchFamily="18" charset="0"/>
                <a:cs typeface="Times New Roman" panose="02020603050405020304" pitchFamily="18" charset="0"/>
              </a:rPr>
              <a:t>，</a:t>
            </a:r>
            <a:r>
              <a:rPr lang="en-US" altLang="zh-CN" sz="2400" b="1" dirty="0" err="1" smtClean="0">
                <a:solidFill>
                  <a:srgbClr val="FF0000"/>
                </a:solidFill>
                <a:latin typeface="Times New Roman" panose="02020603050405020304" pitchFamily="18" charset="0"/>
                <a:cs typeface="Times New Roman" panose="02020603050405020304" pitchFamily="18" charset="0"/>
              </a:rPr>
              <a:t>mH</a:t>
            </a:r>
            <a:r>
              <a:rPr lang="zh-CN" altLang="en-US" sz="2400" b="1" dirty="0" smtClean="0">
                <a:solidFill>
                  <a:srgbClr val="FF0000"/>
                </a:solidFill>
                <a:latin typeface="Times New Roman" panose="02020603050405020304" pitchFamily="18" charset="0"/>
                <a:cs typeface="Times New Roman" panose="02020603050405020304" pitchFamily="18" charset="0"/>
              </a:rPr>
              <a:t>，</a:t>
            </a:r>
            <a:r>
              <a:rPr lang="en-US" altLang="zh-CN" sz="2400" b="1" dirty="0" err="1" smtClean="0">
                <a:solidFill>
                  <a:srgbClr val="FF0000"/>
                </a:solidFill>
                <a:latin typeface="Times New Roman" panose="02020603050405020304" pitchFamily="18" charset="0"/>
                <a:cs typeface="Times New Roman" panose="02020603050405020304" pitchFamily="18" charset="0"/>
              </a:rPr>
              <a:t>uH</a:t>
            </a:r>
            <a:r>
              <a:rPr lang="zh-CN" altLang="en-US" sz="2400" b="1" dirty="0" smtClean="0">
                <a:solidFill>
                  <a:srgbClr val="FF0000"/>
                </a:solidFill>
                <a:latin typeface="Times New Roman" panose="02020603050405020304" pitchFamily="18" charset="0"/>
                <a:cs typeface="Times New Roman" panose="02020603050405020304" pitchFamily="18" charset="0"/>
              </a:rPr>
              <a:t>，</a:t>
            </a:r>
            <a:r>
              <a:rPr lang="en-US" altLang="zh-CN" sz="2400" b="1" dirty="0" err="1">
                <a:solidFill>
                  <a:srgbClr val="FF0000"/>
                </a:solidFill>
                <a:latin typeface="Times New Roman" panose="02020603050405020304" pitchFamily="18" charset="0"/>
                <a:cs typeface="Times New Roman" panose="02020603050405020304" pitchFamily="18" charset="0"/>
              </a:rPr>
              <a:t>n</a:t>
            </a:r>
            <a:r>
              <a:rPr lang="en-US" altLang="zh-CN" sz="2400" b="1" dirty="0" err="1" smtClean="0">
                <a:solidFill>
                  <a:srgbClr val="FF0000"/>
                </a:solidFill>
                <a:latin typeface="Times New Roman" panose="02020603050405020304" pitchFamily="18" charset="0"/>
                <a:cs typeface="Times New Roman" panose="02020603050405020304" pitchFamily="18" charset="0"/>
              </a:rPr>
              <a:t>F</a:t>
            </a:r>
            <a:r>
              <a:rPr lang="zh-CN" altLang="en-US" sz="2400" b="1" dirty="0" smtClean="0"/>
              <a:t>）</a:t>
            </a:r>
            <a:endParaRPr lang="zh-CN" altLang="en-US" sz="2400" b="1" dirty="0"/>
          </a:p>
        </p:txBody>
      </p:sp>
    </p:spTree>
    <p:extLst>
      <p:ext uri="{BB962C8B-B14F-4D97-AF65-F5344CB8AC3E}">
        <p14:creationId xmlns:p14="http://schemas.microsoft.com/office/powerpoint/2010/main" val="191721051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09600" y="304800"/>
            <a:ext cx="8256588" cy="1143000"/>
          </a:xfrm>
        </p:spPr>
        <p:txBody>
          <a:bodyPr/>
          <a:lstStyle/>
          <a:p>
            <a:r>
              <a:rPr lang="zh-CN" altLang="en-US" sz="4000" b="1" kern="1200" dirty="0">
                <a:solidFill>
                  <a:srgbClr val="381850"/>
                </a:solidFill>
                <a:latin typeface="微软雅黑" panose="020B0503020204020204" pitchFamily="34" charset="-122"/>
                <a:ea typeface="微软雅黑" panose="020B0503020204020204" pitchFamily="34" charset="-122"/>
              </a:rPr>
              <a:t>频率合成器在通信系统中的应用</a:t>
            </a:r>
          </a:p>
        </p:txBody>
      </p:sp>
      <p:pic>
        <p:nvPicPr>
          <p:cNvPr id="46083" name="Picture 3"/>
          <p:cNvPicPr>
            <a:picLocks noChangeAspect="1" noChangeArrowheads="1"/>
          </p:cNvPicPr>
          <p:nvPr/>
        </p:nvPicPr>
        <p:blipFill>
          <a:blip r:embed="rId2" cstate="print"/>
          <a:srcRect/>
          <a:stretch>
            <a:fillRect/>
          </a:stretch>
        </p:blipFill>
        <p:spPr bwMode="auto">
          <a:xfrm>
            <a:off x="609600" y="1295400"/>
            <a:ext cx="7815263" cy="4956225"/>
          </a:xfrm>
          <a:prstGeom prst="rect">
            <a:avLst/>
          </a:prstGeom>
          <a:noFill/>
          <a:ln w="9525" algn="ctr">
            <a:noFill/>
            <a:miter lim="800000"/>
            <a:headEnd/>
            <a:tailEnd type="none" w="med" len="lg"/>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50</a:t>
            </a:fld>
            <a:endParaRPr lang="en-US" altLang="zh-CN"/>
          </a:p>
        </p:txBody>
      </p:sp>
    </p:spTree>
    <p:extLst>
      <p:ext uri="{BB962C8B-B14F-4D97-AF65-F5344CB8AC3E}">
        <p14:creationId xmlns:p14="http://schemas.microsoft.com/office/powerpoint/2010/main" val="314604381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3"/>
          <p:cNvSpPr>
            <a:spLocks noGrp="1"/>
          </p:cNvSpPr>
          <p:nvPr>
            <p:ph type="sldNum" sz="quarter" idx="12"/>
          </p:nvPr>
        </p:nvSpPr>
        <p:spPr>
          <a:xfrm>
            <a:off x="6534149" y="6260068"/>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B89CBE69-CF16-4583-A8BB-13BDF57AD851}" type="slidenum">
              <a:rPr lang="en-US" altLang="zh-CN" sz="1400"/>
              <a:pPr>
                <a:spcBef>
                  <a:spcPct val="0"/>
                </a:spcBef>
                <a:buFontTx/>
                <a:buNone/>
              </a:pPr>
              <a:t>51</a:t>
            </a:fld>
            <a:endParaRPr lang="en-US" altLang="zh-CN" sz="1400"/>
          </a:p>
        </p:txBody>
      </p:sp>
      <p:sp>
        <p:nvSpPr>
          <p:cNvPr id="6147" name="Rectangle 4"/>
          <p:cNvSpPr>
            <a:spLocks noChangeArrowheads="1"/>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4000" b="1" dirty="0">
                <a:solidFill>
                  <a:srgbClr val="381850"/>
                </a:solidFill>
                <a:latin typeface="微软雅黑" panose="020B0503020204020204" pitchFamily="34" charset="-122"/>
                <a:ea typeface="微软雅黑" panose="020B0503020204020204" pitchFamily="34" charset="-122"/>
                <a:cs typeface="+mj-cs"/>
              </a:rPr>
              <a:t>收发机</a:t>
            </a:r>
            <a:r>
              <a:rPr lang="zh-CN" altLang="en-US" sz="4000" b="1" dirty="0" smtClean="0">
                <a:solidFill>
                  <a:srgbClr val="381850"/>
                </a:solidFill>
                <a:latin typeface="微软雅黑" panose="020B0503020204020204" pitchFamily="34" charset="-122"/>
                <a:ea typeface="微软雅黑" panose="020B0503020204020204" pitchFamily="34" charset="-122"/>
                <a:cs typeface="+mj-cs"/>
              </a:rPr>
              <a:t>系统</a:t>
            </a:r>
            <a:r>
              <a:rPr lang="zh-CN" altLang="en-US" sz="4000" b="1" dirty="0">
                <a:solidFill>
                  <a:srgbClr val="381850"/>
                </a:solidFill>
                <a:latin typeface="微软雅黑" panose="020B0503020204020204" pitchFamily="34" charset="-122"/>
                <a:ea typeface="微软雅黑" panose="020B0503020204020204" pitchFamily="34" charset="-122"/>
                <a:cs typeface="+mj-cs"/>
              </a:rPr>
              <a:t>的模型</a:t>
            </a:r>
          </a:p>
        </p:txBody>
      </p:sp>
      <p:sp>
        <p:nvSpPr>
          <p:cNvPr id="4" name="Rectangle 5"/>
          <p:cNvSpPr>
            <a:spLocks noChangeArrowheads="1"/>
          </p:cNvSpPr>
          <p:nvPr/>
        </p:nvSpPr>
        <p:spPr bwMode="auto">
          <a:xfrm>
            <a:off x="533400" y="1371600"/>
            <a:ext cx="82296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gn="just" eaLnBrk="1" hangingPunct="1">
              <a:lnSpc>
                <a:spcPts val="4400"/>
              </a:lnSpc>
              <a:buClr>
                <a:schemeClr val="tx2"/>
              </a:buClr>
              <a:buSzPct val="70000"/>
              <a:buNone/>
            </a:pPr>
            <a:r>
              <a:rPr lang="zh-CN" altLang="en-US" sz="2800" b="1" dirty="0" smtClean="0"/>
              <a:t>      收发机</a:t>
            </a:r>
            <a:r>
              <a:rPr lang="zh-CN" altLang="en-US" sz="2800" b="1" dirty="0"/>
              <a:t>的通用系统模型如下图所示，概括的反映了点对点通信系统的共性。根据应用环境不同，将会出现不同形式的较具体的系统模型。</a:t>
            </a:r>
            <a:endParaRPr lang="zh-CN" altLang="en-US" sz="2600" b="1" dirty="0"/>
          </a:p>
        </p:txBody>
      </p:sp>
      <p:sp>
        <p:nvSpPr>
          <p:cNvPr id="2" name="文本框 1"/>
          <p:cNvSpPr txBox="1"/>
          <p:nvPr/>
        </p:nvSpPr>
        <p:spPr>
          <a:xfrm>
            <a:off x="319452" y="4255464"/>
            <a:ext cx="1143000" cy="678255"/>
          </a:xfrm>
          <a:prstGeom prst="rect">
            <a:avLst/>
          </a:prstGeom>
          <a:solidFill>
            <a:schemeClr val="accent5"/>
          </a:solidFill>
          <a:ln>
            <a:solidFill>
              <a:srgbClr val="381850"/>
            </a:solidFill>
          </a:ln>
          <a:effectLst>
            <a:outerShdw blurRad="50800" dist="38100" dir="2700000" algn="tl" rotWithShape="0">
              <a:prstClr val="black">
                <a:alpha val="40000"/>
              </a:prstClr>
            </a:outerShdw>
          </a:effectLst>
        </p:spPr>
        <p:txBody>
          <a:bodyPr wrap="square" rtlCol="0" anchor="ctr" anchorCtr="1">
            <a:noAutofit/>
          </a:bodyPr>
          <a:lstStyle/>
          <a:p>
            <a:pPr algn="ctr"/>
            <a:r>
              <a:rPr lang="zh-CN" altLang="en-US" sz="2000" b="1" dirty="0" smtClean="0"/>
              <a:t>信息源</a:t>
            </a:r>
            <a:endParaRPr lang="zh-CN" altLang="en-US" sz="2000" b="1" dirty="0"/>
          </a:p>
        </p:txBody>
      </p:sp>
      <p:sp>
        <p:nvSpPr>
          <p:cNvPr id="7" name="文本框 6"/>
          <p:cNvSpPr txBox="1"/>
          <p:nvPr/>
        </p:nvSpPr>
        <p:spPr>
          <a:xfrm>
            <a:off x="2110152" y="4255467"/>
            <a:ext cx="1295400" cy="678255"/>
          </a:xfrm>
          <a:prstGeom prst="rect">
            <a:avLst/>
          </a:prstGeom>
          <a:solidFill>
            <a:schemeClr val="accent5"/>
          </a:solidFill>
          <a:ln>
            <a:solidFill>
              <a:srgbClr val="381850"/>
            </a:solidFill>
          </a:ln>
          <a:effectLst>
            <a:outerShdw blurRad="50800" dist="38100" dir="2700000" algn="tl" rotWithShape="0">
              <a:prstClr val="black">
                <a:alpha val="40000"/>
              </a:prstClr>
            </a:outerShdw>
          </a:effectLst>
        </p:spPr>
        <p:txBody>
          <a:bodyPr wrap="square" rtlCol="0" anchor="ctr" anchorCtr="1">
            <a:noAutofit/>
          </a:bodyPr>
          <a:lstStyle/>
          <a:p>
            <a:pPr algn="ctr"/>
            <a:r>
              <a:rPr lang="zh-CN" altLang="en-US" sz="2000" b="1" dirty="0" smtClean="0"/>
              <a:t>发送设备</a:t>
            </a:r>
            <a:endParaRPr lang="zh-CN" altLang="en-US" sz="2000" b="1" dirty="0"/>
          </a:p>
        </p:txBody>
      </p:sp>
      <p:sp>
        <p:nvSpPr>
          <p:cNvPr id="8" name="文本框 7"/>
          <p:cNvSpPr txBox="1"/>
          <p:nvPr/>
        </p:nvSpPr>
        <p:spPr>
          <a:xfrm>
            <a:off x="4032737" y="4244167"/>
            <a:ext cx="1143000" cy="678255"/>
          </a:xfrm>
          <a:prstGeom prst="rect">
            <a:avLst/>
          </a:prstGeom>
          <a:solidFill>
            <a:schemeClr val="accent5"/>
          </a:solidFill>
          <a:ln>
            <a:solidFill>
              <a:srgbClr val="381850"/>
            </a:solidFill>
          </a:ln>
          <a:effectLst>
            <a:outerShdw blurRad="50800" dist="38100" dir="2700000" algn="tl" rotWithShape="0">
              <a:prstClr val="black">
                <a:alpha val="40000"/>
              </a:prstClr>
            </a:outerShdw>
          </a:effectLst>
        </p:spPr>
        <p:txBody>
          <a:bodyPr wrap="square" rtlCol="0" anchor="ctr" anchorCtr="1">
            <a:noAutofit/>
          </a:bodyPr>
          <a:lstStyle/>
          <a:p>
            <a:pPr algn="ctr"/>
            <a:r>
              <a:rPr lang="zh-CN" altLang="en-US" sz="2000" b="1" dirty="0" smtClean="0"/>
              <a:t>信道</a:t>
            </a:r>
            <a:endParaRPr lang="zh-CN" altLang="en-US" sz="2000" b="1" dirty="0"/>
          </a:p>
        </p:txBody>
      </p:sp>
      <p:sp>
        <p:nvSpPr>
          <p:cNvPr id="9" name="文本框 8"/>
          <p:cNvSpPr txBox="1"/>
          <p:nvPr/>
        </p:nvSpPr>
        <p:spPr>
          <a:xfrm>
            <a:off x="5799992" y="4220277"/>
            <a:ext cx="1219200" cy="678255"/>
          </a:xfrm>
          <a:prstGeom prst="rect">
            <a:avLst/>
          </a:prstGeom>
          <a:solidFill>
            <a:schemeClr val="accent5"/>
          </a:solidFill>
          <a:ln>
            <a:solidFill>
              <a:srgbClr val="381850"/>
            </a:solidFill>
          </a:ln>
          <a:effectLst>
            <a:outerShdw blurRad="50800" dist="38100" dir="2700000" algn="tl" rotWithShape="0">
              <a:prstClr val="black">
                <a:alpha val="40000"/>
              </a:prstClr>
            </a:outerShdw>
          </a:effectLst>
        </p:spPr>
        <p:txBody>
          <a:bodyPr wrap="square" rtlCol="0" anchor="ctr" anchorCtr="1">
            <a:noAutofit/>
          </a:bodyPr>
          <a:lstStyle/>
          <a:p>
            <a:pPr algn="ctr"/>
            <a:r>
              <a:rPr lang="zh-CN" altLang="en-US" sz="2000" b="1" dirty="0" smtClean="0"/>
              <a:t>接送设备</a:t>
            </a:r>
            <a:endParaRPr lang="zh-CN" altLang="en-US" sz="2000" b="1" dirty="0"/>
          </a:p>
        </p:txBody>
      </p:sp>
      <p:sp>
        <p:nvSpPr>
          <p:cNvPr id="10" name="文本框 9"/>
          <p:cNvSpPr txBox="1"/>
          <p:nvPr/>
        </p:nvSpPr>
        <p:spPr>
          <a:xfrm>
            <a:off x="7696200" y="4221952"/>
            <a:ext cx="1143000" cy="678255"/>
          </a:xfrm>
          <a:prstGeom prst="rect">
            <a:avLst/>
          </a:prstGeom>
          <a:solidFill>
            <a:schemeClr val="accent5"/>
          </a:solidFill>
          <a:ln>
            <a:solidFill>
              <a:srgbClr val="381850"/>
            </a:solidFill>
          </a:ln>
          <a:effectLst>
            <a:outerShdw blurRad="50800" dist="38100" dir="2700000" algn="tl" rotWithShape="0">
              <a:prstClr val="black">
                <a:alpha val="40000"/>
              </a:prstClr>
            </a:outerShdw>
          </a:effectLst>
        </p:spPr>
        <p:txBody>
          <a:bodyPr wrap="square" rtlCol="0" anchor="ctr" anchorCtr="1">
            <a:noAutofit/>
          </a:bodyPr>
          <a:lstStyle/>
          <a:p>
            <a:pPr algn="ctr"/>
            <a:r>
              <a:rPr lang="zh-CN" altLang="en-US" sz="2000" b="1" dirty="0" smtClean="0"/>
              <a:t>受信者</a:t>
            </a:r>
            <a:endParaRPr lang="zh-CN" altLang="en-US" sz="2000" b="1" dirty="0"/>
          </a:p>
        </p:txBody>
      </p:sp>
      <p:sp>
        <p:nvSpPr>
          <p:cNvPr id="11" name="文本框 10"/>
          <p:cNvSpPr txBox="1"/>
          <p:nvPr/>
        </p:nvSpPr>
        <p:spPr>
          <a:xfrm>
            <a:off x="4032737" y="5722545"/>
            <a:ext cx="1143000" cy="678255"/>
          </a:xfrm>
          <a:prstGeom prst="rect">
            <a:avLst/>
          </a:prstGeom>
          <a:solidFill>
            <a:schemeClr val="accent5"/>
          </a:solidFill>
          <a:ln>
            <a:solidFill>
              <a:srgbClr val="381850"/>
            </a:solidFill>
          </a:ln>
          <a:effectLst>
            <a:outerShdw blurRad="50800" dist="38100" dir="2700000" algn="tl" rotWithShape="0">
              <a:prstClr val="black">
                <a:alpha val="40000"/>
              </a:prstClr>
            </a:outerShdw>
          </a:effectLst>
        </p:spPr>
        <p:txBody>
          <a:bodyPr wrap="square" rtlCol="0" anchor="ctr" anchorCtr="1">
            <a:noAutofit/>
          </a:bodyPr>
          <a:lstStyle/>
          <a:p>
            <a:pPr algn="ctr"/>
            <a:r>
              <a:rPr lang="zh-CN" altLang="en-US" sz="2000" b="1" dirty="0" smtClean="0"/>
              <a:t>噪声源</a:t>
            </a:r>
            <a:endParaRPr lang="zh-CN" altLang="en-US" sz="2000" b="1" dirty="0"/>
          </a:p>
        </p:txBody>
      </p:sp>
      <p:cxnSp>
        <p:nvCxnSpPr>
          <p:cNvPr id="6" name="直接箭头连接符 5"/>
          <p:cNvCxnSpPr>
            <a:stCxn id="2" idx="3"/>
            <a:endCxn id="7" idx="1"/>
          </p:cNvCxnSpPr>
          <p:nvPr/>
        </p:nvCxnSpPr>
        <p:spPr>
          <a:xfrm>
            <a:off x="1462452" y="4594592"/>
            <a:ext cx="647700" cy="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3390898" y="4583295"/>
            <a:ext cx="647700" cy="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5158152" y="4583291"/>
            <a:ext cx="647700" cy="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7019192" y="4559404"/>
            <a:ext cx="647700" cy="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11" idx="0"/>
            <a:endCxn id="8" idx="2"/>
          </p:cNvCxnSpPr>
          <p:nvPr/>
        </p:nvCxnSpPr>
        <p:spPr>
          <a:xfrm flipV="1">
            <a:off x="4604237" y="4922422"/>
            <a:ext cx="0" cy="8001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228599" y="3650033"/>
            <a:ext cx="3352801" cy="175260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406281" y="3750489"/>
            <a:ext cx="942243" cy="369332"/>
          </a:xfrm>
          <a:prstGeom prst="rect">
            <a:avLst/>
          </a:prstGeom>
          <a:noFill/>
        </p:spPr>
        <p:txBody>
          <a:bodyPr wrap="square" rtlCol="0">
            <a:spAutoFit/>
          </a:bodyPr>
          <a:lstStyle/>
          <a:p>
            <a:r>
              <a:rPr lang="zh-CN" altLang="en-US" dirty="0" smtClean="0"/>
              <a:t>发送端</a:t>
            </a:r>
            <a:endParaRPr lang="zh-CN" altLang="en-US" dirty="0"/>
          </a:p>
        </p:txBody>
      </p:sp>
      <p:sp>
        <p:nvSpPr>
          <p:cNvPr id="22" name="矩形 21"/>
          <p:cNvSpPr/>
          <p:nvPr/>
        </p:nvSpPr>
        <p:spPr>
          <a:xfrm>
            <a:off x="5627074" y="3650033"/>
            <a:ext cx="3364526" cy="175260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6871920" y="3735386"/>
            <a:ext cx="942243" cy="369332"/>
          </a:xfrm>
          <a:prstGeom prst="rect">
            <a:avLst/>
          </a:prstGeom>
          <a:noFill/>
        </p:spPr>
        <p:txBody>
          <a:bodyPr wrap="square" rtlCol="0">
            <a:spAutoFit/>
          </a:bodyPr>
          <a:lstStyle/>
          <a:p>
            <a:r>
              <a:rPr lang="zh-CN" altLang="en-US" dirty="0" smtClean="0"/>
              <a:t>接收端</a:t>
            </a:r>
            <a:endParaRPr lang="zh-CN" altLang="en-US" dirty="0"/>
          </a:p>
        </p:txBody>
      </p:sp>
      <p:graphicFrame>
        <p:nvGraphicFramePr>
          <p:cNvPr id="20" name="对象 19">
            <a:hlinkClick r:id="" action="ppaction://ole?verb=0"/>
          </p:cNvPr>
          <p:cNvGraphicFramePr>
            <a:graphicFrameLocks noChangeAspect="1"/>
          </p:cNvGraphicFramePr>
          <p:nvPr>
            <p:extLst>
              <p:ext uri="{D42A27DB-BD31-4B8C-83A1-F6EECF244321}">
                <p14:modId xmlns:p14="http://schemas.microsoft.com/office/powerpoint/2010/main" val="2832255418"/>
              </p:ext>
            </p:extLst>
          </p:nvPr>
        </p:nvGraphicFramePr>
        <p:xfrm>
          <a:off x="634629" y="5776066"/>
          <a:ext cx="687387" cy="841038"/>
        </p:xfrm>
        <a:graphic>
          <a:graphicData uri="http://schemas.openxmlformats.org/presentationml/2006/ole">
            <mc:AlternateContent xmlns:mc="http://schemas.openxmlformats.org/markup-compatibility/2006">
              <mc:Choice xmlns:v="urn:schemas-microsoft-com:vml" Requires="v">
                <p:oleObj spid="_x0000_s178676" name="包装程序外壳对象" showAsIcon="1" r:id="rId4" imgW="269640" imgH="330120" progId="Package">
                  <p:embed/>
                </p:oleObj>
              </mc:Choice>
              <mc:Fallback>
                <p:oleObj name="包装程序外壳对象" showAsIcon="1" r:id="rId4" imgW="269640" imgH="330120" progId="Package">
                  <p:embed/>
                  <p:pic>
                    <p:nvPicPr>
                      <p:cNvPr id="5" name="对象 4">
                        <a:hlinkClick r:id="" action="ppaction://ole?verb=0"/>
                      </p:cNvPr>
                      <p:cNvPicPr/>
                      <p:nvPr/>
                    </p:nvPicPr>
                    <p:blipFill>
                      <a:blip r:embed="rId5"/>
                      <a:stretch>
                        <a:fillRect/>
                      </a:stretch>
                    </p:blipFill>
                    <p:spPr>
                      <a:xfrm>
                        <a:off x="634629" y="5776066"/>
                        <a:ext cx="687387" cy="841038"/>
                      </a:xfrm>
                      <a:prstGeom prst="rect">
                        <a:avLst/>
                      </a:prstGeom>
                    </p:spPr>
                  </p:pic>
                </p:oleObj>
              </mc:Fallback>
            </mc:AlternateContent>
          </a:graphicData>
        </a:graphic>
      </p:graphicFrame>
      <p:graphicFrame>
        <p:nvGraphicFramePr>
          <p:cNvPr id="21" name="对象 20">
            <a:hlinkClick r:id="" action="ppaction://ole?verb=0"/>
          </p:cNvPr>
          <p:cNvGraphicFramePr>
            <a:graphicFrameLocks noChangeAspect="1"/>
          </p:cNvGraphicFramePr>
          <p:nvPr>
            <p:extLst>
              <p:ext uri="{D42A27DB-BD31-4B8C-83A1-F6EECF244321}">
                <p14:modId xmlns:p14="http://schemas.microsoft.com/office/powerpoint/2010/main" val="656300474"/>
              </p:ext>
            </p:extLst>
          </p:nvPr>
        </p:nvGraphicFramePr>
        <p:xfrm>
          <a:off x="2616503" y="5787779"/>
          <a:ext cx="609600" cy="745863"/>
        </p:xfrm>
        <a:graphic>
          <a:graphicData uri="http://schemas.openxmlformats.org/presentationml/2006/ole">
            <mc:AlternateContent xmlns:mc="http://schemas.openxmlformats.org/markup-compatibility/2006">
              <mc:Choice xmlns:v="urn:schemas-microsoft-com:vml" Requires="v">
                <p:oleObj spid="_x0000_s178677" name="包装程序外壳对象" showAsIcon="1" r:id="rId6" imgW="269640" imgH="330120" progId="Package">
                  <p:embed/>
                </p:oleObj>
              </mc:Choice>
              <mc:Fallback>
                <p:oleObj name="包装程序外壳对象" showAsIcon="1" r:id="rId6" imgW="269640" imgH="330120" progId="Package">
                  <p:embed/>
                  <p:pic>
                    <p:nvPicPr>
                      <p:cNvPr id="6" name="对象 5">
                        <a:hlinkClick r:id="" action="ppaction://ole?verb=0"/>
                      </p:cNvPr>
                      <p:cNvPicPr/>
                      <p:nvPr/>
                    </p:nvPicPr>
                    <p:blipFill>
                      <a:blip r:embed="rId7"/>
                      <a:stretch>
                        <a:fillRect/>
                      </a:stretch>
                    </p:blipFill>
                    <p:spPr>
                      <a:xfrm>
                        <a:off x="2616503" y="5787779"/>
                        <a:ext cx="609600" cy="745863"/>
                      </a:xfrm>
                      <a:prstGeom prst="rect">
                        <a:avLst/>
                      </a:prstGeom>
                    </p:spPr>
                  </p:pic>
                </p:oleObj>
              </mc:Fallback>
            </mc:AlternateContent>
          </a:graphicData>
        </a:graphic>
      </p:graphicFrame>
      <p:sp>
        <p:nvSpPr>
          <p:cNvPr id="24" name="文本框 23"/>
          <p:cNvSpPr txBox="1"/>
          <p:nvPr/>
        </p:nvSpPr>
        <p:spPr>
          <a:xfrm>
            <a:off x="57269" y="6476987"/>
            <a:ext cx="1981200" cy="369332"/>
          </a:xfrm>
          <a:prstGeom prst="rect">
            <a:avLst/>
          </a:prstGeom>
          <a:noFill/>
        </p:spPr>
        <p:txBody>
          <a:bodyPr wrap="square" rtlCol="0">
            <a:spAutoFit/>
          </a:bodyPr>
          <a:lstStyle/>
          <a:p>
            <a:r>
              <a:rPr lang="zh-CN" altLang="en-US" b="1" dirty="0" smtClean="0"/>
              <a:t>理想射频发射机</a:t>
            </a:r>
            <a:endParaRPr lang="zh-CN" altLang="en-US" b="1" dirty="0"/>
          </a:p>
        </p:txBody>
      </p:sp>
      <p:sp>
        <p:nvSpPr>
          <p:cNvPr id="25" name="文本框 24"/>
          <p:cNvSpPr txBox="1"/>
          <p:nvPr/>
        </p:nvSpPr>
        <p:spPr>
          <a:xfrm>
            <a:off x="2012092" y="6488668"/>
            <a:ext cx="1981200" cy="369332"/>
          </a:xfrm>
          <a:prstGeom prst="rect">
            <a:avLst/>
          </a:prstGeom>
          <a:noFill/>
        </p:spPr>
        <p:txBody>
          <a:bodyPr wrap="square" rtlCol="0">
            <a:spAutoFit/>
          </a:bodyPr>
          <a:lstStyle/>
          <a:p>
            <a:r>
              <a:rPr lang="zh-CN" altLang="en-US" b="1" dirty="0"/>
              <a:t>实际</a:t>
            </a:r>
            <a:r>
              <a:rPr lang="zh-CN" altLang="en-US" b="1" dirty="0" smtClean="0"/>
              <a:t>射频发射机</a:t>
            </a:r>
            <a:endParaRPr lang="zh-CN" altLang="en-US" b="1" dirty="0"/>
          </a:p>
        </p:txBody>
      </p:sp>
      <p:graphicFrame>
        <p:nvGraphicFramePr>
          <p:cNvPr id="26" name="对象 25">
            <a:hlinkClick r:id="" action="ppaction://ole?verb=0"/>
          </p:cNvPr>
          <p:cNvGraphicFramePr>
            <a:graphicFrameLocks noChangeAspect="1"/>
          </p:cNvGraphicFramePr>
          <p:nvPr>
            <p:extLst>
              <p:ext uri="{D42A27DB-BD31-4B8C-83A1-F6EECF244321}">
                <p14:modId xmlns:p14="http://schemas.microsoft.com/office/powerpoint/2010/main" val="1107448398"/>
              </p:ext>
            </p:extLst>
          </p:nvPr>
        </p:nvGraphicFramePr>
        <p:xfrm>
          <a:off x="6246813" y="5853113"/>
          <a:ext cx="269875" cy="330200"/>
        </p:xfrm>
        <a:graphic>
          <a:graphicData uri="http://schemas.openxmlformats.org/presentationml/2006/ole">
            <mc:AlternateContent xmlns:mc="http://schemas.openxmlformats.org/markup-compatibility/2006">
              <mc:Choice xmlns:v="urn:schemas-microsoft-com:vml" Requires="v">
                <p:oleObj spid="_x0000_s178678" name="包装程序外壳对象" showAsIcon="1" r:id="rId8" imgW="269640" imgH="330120" progId="Package">
                  <p:embed/>
                </p:oleObj>
              </mc:Choice>
              <mc:Fallback>
                <p:oleObj name="包装程序外壳对象" showAsIcon="1" r:id="rId8" imgW="269640" imgH="330120" progId="Package">
                  <p:embed/>
                  <p:pic>
                    <p:nvPicPr>
                      <p:cNvPr id="4" name="对象 3">
                        <a:hlinkClick r:id="" action="ppaction://ole?verb=0"/>
                      </p:cNvPr>
                      <p:cNvPicPr/>
                      <p:nvPr/>
                    </p:nvPicPr>
                    <p:blipFill>
                      <a:blip r:embed="rId9"/>
                      <a:stretch>
                        <a:fillRect/>
                      </a:stretch>
                    </p:blipFill>
                    <p:spPr>
                      <a:xfrm>
                        <a:off x="6246813" y="5853113"/>
                        <a:ext cx="269875" cy="330200"/>
                      </a:xfrm>
                      <a:prstGeom prst="rect">
                        <a:avLst/>
                      </a:prstGeom>
                    </p:spPr>
                  </p:pic>
                </p:oleObj>
              </mc:Fallback>
            </mc:AlternateContent>
          </a:graphicData>
        </a:graphic>
      </p:graphicFrame>
      <p:graphicFrame>
        <p:nvGraphicFramePr>
          <p:cNvPr id="27" name="对象 26">
            <a:hlinkClick r:id="" action="ppaction://ole?verb=0"/>
          </p:cNvPr>
          <p:cNvGraphicFramePr>
            <a:graphicFrameLocks noChangeAspect="1"/>
          </p:cNvGraphicFramePr>
          <p:nvPr>
            <p:extLst>
              <p:ext uri="{D42A27DB-BD31-4B8C-83A1-F6EECF244321}">
                <p14:modId xmlns:p14="http://schemas.microsoft.com/office/powerpoint/2010/main" val="1686067378"/>
              </p:ext>
            </p:extLst>
          </p:nvPr>
        </p:nvGraphicFramePr>
        <p:xfrm>
          <a:off x="7926264" y="5700019"/>
          <a:ext cx="571500" cy="709613"/>
        </p:xfrm>
        <a:graphic>
          <a:graphicData uri="http://schemas.openxmlformats.org/presentationml/2006/ole">
            <mc:AlternateContent xmlns:mc="http://schemas.openxmlformats.org/markup-compatibility/2006">
              <mc:Choice xmlns:v="urn:schemas-microsoft-com:vml" Requires="v">
                <p:oleObj spid="_x0000_s178679" name="包装程序外壳对象" showAsIcon="1" r:id="rId10" imgW="571680" imgH="710280" progId="Package">
                  <p:embed/>
                </p:oleObj>
              </mc:Choice>
              <mc:Fallback>
                <p:oleObj name="包装程序外壳对象" showAsIcon="1" r:id="rId10" imgW="571680" imgH="710280" progId="Package">
                  <p:embed/>
                  <p:pic>
                    <p:nvPicPr>
                      <p:cNvPr id="5" name="对象 4">
                        <a:hlinkClick r:id="" action="ppaction://ole?verb=0"/>
                      </p:cNvPr>
                      <p:cNvPicPr/>
                      <p:nvPr/>
                    </p:nvPicPr>
                    <p:blipFill>
                      <a:blip r:embed="rId11"/>
                      <a:stretch>
                        <a:fillRect/>
                      </a:stretch>
                    </p:blipFill>
                    <p:spPr>
                      <a:xfrm>
                        <a:off x="7926264" y="5700019"/>
                        <a:ext cx="571500" cy="709613"/>
                      </a:xfrm>
                      <a:prstGeom prst="rect">
                        <a:avLst/>
                      </a:prstGeom>
                    </p:spPr>
                  </p:pic>
                </p:oleObj>
              </mc:Fallback>
            </mc:AlternateContent>
          </a:graphicData>
        </a:graphic>
      </p:graphicFrame>
      <p:sp>
        <p:nvSpPr>
          <p:cNvPr id="28" name="文本框 27"/>
          <p:cNvSpPr txBox="1"/>
          <p:nvPr/>
        </p:nvSpPr>
        <p:spPr>
          <a:xfrm>
            <a:off x="5477604" y="6442276"/>
            <a:ext cx="1981200" cy="369332"/>
          </a:xfrm>
          <a:prstGeom prst="rect">
            <a:avLst/>
          </a:prstGeom>
          <a:noFill/>
        </p:spPr>
        <p:txBody>
          <a:bodyPr wrap="square" rtlCol="0">
            <a:spAutoFit/>
          </a:bodyPr>
          <a:lstStyle/>
          <a:p>
            <a:r>
              <a:rPr lang="zh-CN" altLang="en-US" b="1" dirty="0" smtClean="0"/>
              <a:t>理想射频接收机</a:t>
            </a:r>
            <a:endParaRPr lang="zh-CN" altLang="en-US" b="1" dirty="0"/>
          </a:p>
        </p:txBody>
      </p:sp>
      <p:sp>
        <p:nvSpPr>
          <p:cNvPr id="29" name="文本框 28"/>
          <p:cNvSpPr txBox="1"/>
          <p:nvPr/>
        </p:nvSpPr>
        <p:spPr>
          <a:xfrm>
            <a:off x="7351712" y="6442276"/>
            <a:ext cx="1981200" cy="369332"/>
          </a:xfrm>
          <a:prstGeom prst="rect">
            <a:avLst/>
          </a:prstGeom>
          <a:noFill/>
        </p:spPr>
        <p:txBody>
          <a:bodyPr wrap="square" rtlCol="0">
            <a:spAutoFit/>
          </a:bodyPr>
          <a:lstStyle/>
          <a:p>
            <a:r>
              <a:rPr lang="zh-CN" altLang="en-US" b="1" dirty="0" smtClean="0"/>
              <a:t>实际射频接收机</a:t>
            </a:r>
            <a:endParaRPr lang="zh-CN" altLang="en-US" b="1" dirty="0"/>
          </a:p>
        </p:txBody>
      </p:sp>
    </p:spTree>
    <p:extLst>
      <p:ext uri="{BB962C8B-B14F-4D97-AF65-F5344CB8AC3E}">
        <p14:creationId xmlns:p14="http://schemas.microsoft.com/office/powerpoint/2010/main" val="9156865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5"/>
          <p:cNvSpPr>
            <a:spLocks noGrp="1" noChangeArrowheads="1"/>
          </p:cNvSpPr>
          <p:nvPr>
            <p:ph type="title"/>
          </p:nvPr>
        </p:nvSpPr>
        <p:spPr>
          <a:xfrm>
            <a:off x="827088" y="112713"/>
            <a:ext cx="7793037" cy="1143000"/>
          </a:xfrm>
        </p:spPr>
        <p:txBody>
          <a:bodyPr/>
          <a:lstStyle/>
          <a:p>
            <a:pPr>
              <a:defRPr/>
            </a:pP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直接调制发射机原理框图</a:t>
            </a:r>
          </a:p>
        </p:txBody>
      </p:sp>
      <p:graphicFrame>
        <p:nvGraphicFramePr>
          <p:cNvPr id="12290" name="Object 4"/>
          <p:cNvGraphicFramePr>
            <a:graphicFrameLocks noGrp="1" noChangeAspect="1"/>
          </p:cNvGraphicFramePr>
          <p:nvPr>
            <p:ph idx="1"/>
            <p:extLst>
              <p:ext uri="{D42A27DB-BD31-4B8C-83A1-F6EECF244321}">
                <p14:modId xmlns:p14="http://schemas.microsoft.com/office/powerpoint/2010/main" val="3668930668"/>
              </p:ext>
            </p:extLst>
          </p:nvPr>
        </p:nvGraphicFramePr>
        <p:xfrm>
          <a:off x="1219200" y="1249768"/>
          <a:ext cx="6242050" cy="2436812"/>
        </p:xfrm>
        <a:graphic>
          <a:graphicData uri="http://schemas.openxmlformats.org/presentationml/2006/ole">
            <mc:AlternateContent xmlns:mc="http://schemas.openxmlformats.org/markup-compatibility/2006">
              <mc:Choice xmlns:v="urn:schemas-microsoft-com:vml" Requires="v">
                <p:oleObj spid="_x0000_s146676" name="Visio" r:id="rId3" imgW="6083495" imgH="2374829" progId="Visio.Drawing.11">
                  <p:embed/>
                </p:oleObj>
              </mc:Choice>
              <mc:Fallback>
                <p:oleObj name="Visio" r:id="rId3" imgW="6083495" imgH="2374829" progId="Visio.Drawing.11">
                  <p:embed/>
                  <p:pic>
                    <p:nvPicPr>
                      <p:cNvPr id="0" name=""/>
                      <p:cNvPicPr>
                        <a:picLocks noChangeAspect="1" noChangeArrowheads="1"/>
                      </p:cNvPicPr>
                      <p:nvPr/>
                    </p:nvPicPr>
                    <p:blipFill>
                      <a:blip r:embed="rId4"/>
                      <a:srcRect/>
                      <a:stretch>
                        <a:fillRect/>
                      </a:stretch>
                    </p:blipFill>
                    <p:spPr bwMode="auto">
                      <a:xfrm>
                        <a:off x="1219200" y="1249768"/>
                        <a:ext cx="6242050" cy="2436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fld id="{BFEB24BD-BE86-410A-BF7A-1F4EAF97620B}" type="slidenum">
              <a:rPr lang="en-US" altLang="zh-CN" smtClean="0"/>
              <a:pPr/>
              <a:t>52</a:t>
            </a:fld>
            <a:endParaRPr lang="en-US" altLang="zh-CN"/>
          </a:p>
        </p:txBody>
      </p:sp>
      <p:sp>
        <p:nvSpPr>
          <p:cNvPr id="8" name="文本框 7"/>
          <p:cNvSpPr txBox="1"/>
          <p:nvPr/>
        </p:nvSpPr>
        <p:spPr>
          <a:xfrm>
            <a:off x="2438400" y="2283508"/>
            <a:ext cx="533400" cy="369332"/>
          </a:xfrm>
          <a:prstGeom prst="rect">
            <a:avLst/>
          </a:prstGeom>
          <a:solidFill>
            <a:schemeClr val="accent3">
              <a:lumMod val="95000"/>
            </a:schemeClr>
          </a:solidFill>
          <a:ln>
            <a:solidFill>
              <a:schemeClr val="accent6">
                <a:lumMod val="20000"/>
                <a:lumOff val="80000"/>
              </a:schemeClr>
            </a:solidFill>
          </a:ln>
          <a:effectLst>
            <a:outerShdw blurRad="50800" dist="38100" dir="5400000" algn="t" rotWithShape="0">
              <a:prstClr val="black">
                <a:alpha val="40000"/>
              </a:prstClr>
            </a:outerShdw>
          </a:effectLst>
        </p:spPr>
        <p:txBody>
          <a:bodyPr wrap="square" rtlCol="0">
            <a:spAutoFit/>
          </a:bodyPr>
          <a:lstStyle/>
          <a:p>
            <a:pPr algn="ctr"/>
            <a:r>
              <a:rPr lang="en-US" altLang="zh-CN" b="1" dirty="0" smtClean="0">
                <a:latin typeface="Times New Roman" panose="02020603050405020304" pitchFamily="18" charset="0"/>
                <a:cs typeface="Times New Roman" panose="02020603050405020304" pitchFamily="18" charset="0"/>
              </a:rPr>
              <a:t>LO</a:t>
            </a:r>
            <a:endParaRPr lang="zh-CN" altLang="en-US" b="1" dirty="0">
              <a:latin typeface="Times New Roman" panose="02020603050405020304" pitchFamily="18" charset="0"/>
              <a:cs typeface="Times New Roman" panose="02020603050405020304" pitchFamily="18" charset="0"/>
            </a:endParaRPr>
          </a:p>
        </p:txBody>
      </p:sp>
      <p:sp>
        <p:nvSpPr>
          <p:cNvPr id="3" name="矩形 2"/>
          <p:cNvSpPr/>
          <p:nvPr/>
        </p:nvSpPr>
        <p:spPr>
          <a:xfrm>
            <a:off x="253320" y="4427133"/>
            <a:ext cx="8455025" cy="1975413"/>
          </a:xfrm>
          <a:prstGeom prst="rect">
            <a:avLst/>
          </a:prstGeom>
        </p:spPr>
        <p:txBody>
          <a:bodyPr wrap="square">
            <a:spAutoFit/>
          </a:bodyPr>
          <a:lstStyle/>
          <a:p>
            <a:pPr indent="304800" algn="just">
              <a:lnSpc>
                <a:spcPts val="3000"/>
              </a:lnSpc>
              <a:spcAft>
                <a:spcPts val="0"/>
              </a:spcAft>
            </a:pPr>
            <a:r>
              <a:rPr lang="zh-CN" altLang="en-US" sz="2000" b="1" kern="100" dirty="0" smtClean="0">
                <a:solidFill>
                  <a:srgbClr val="0000FF"/>
                </a:solidFill>
                <a:latin typeface="Times New Roman" panose="02020603050405020304" pitchFamily="18" charset="0"/>
              </a:rPr>
              <a:t>优点：</a:t>
            </a:r>
            <a:r>
              <a:rPr lang="zh-CN" altLang="zh-CN" sz="2000" b="1" dirty="0"/>
              <a:t>适用于集成电路的实现，滤波要求简单，不存在</a:t>
            </a:r>
            <a:r>
              <a:rPr lang="zh-CN" altLang="zh-CN" sz="2000" b="1" dirty="0" smtClean="0"/>
              <a:t>镜频，</a:t>
            </a:r>
            <a:r>
              <a:rPr lang="zh-CN" altLang="zh-CN" sz="2000" b="1" dirty="0"/>
              <a:t>杂</a:t>
            </a:r>
            <a:r>
              <a:rPr lang="zh-CN" altLang="zh-CN" sz="2000" b="1" dirty="0" smtClean="0"/>
              <a:t>散小</a:t>
            </a:r>
            <a:r>
              <a:rPr lang="zh-CN" altLang="en-US" sz="2000" b="1" dirty="0" smtClean="0"/>
              <a:t>；</a:t>
            </a:r>
            <a:endParaRPr lang="en-US" altLang="zh-CN" sz="2000" b="1" kern="100" dirty="0" smtClean="0">
              <a:latin typeface="Times New Roman" panose="02020603050405020304" pitchFamily="18" charset="0"/>
            </a:endParaRPr>
          </a:p>
          <a:p>
            <a:pPr indent="304800" algn="just">
              <a:lnSpc>
                <a:spcPts val="3000"/>
              </a:lnSpc>
              <a:spcAft>
                <a:spcPts val="0"/>
              </a:spcAft>
            </a:pPr>
            <a:r>
              <a:rPr lang="zh-CN" altLang="zh-CN" sz="2000" b="1" kern="100" dirty="0" smtClean="0">
                <a:solidFill>
                  <a:srgbClr val="0000FF"/>
                </a:solidFill>
                <a:latin typeface="Times New Roman" panose="02020603050405020304" pitchFamily="18" charset="0"/>
              </a:rPr>
              <a:t>缺点：</a:t>
            </a:r>
            <a:r>
              <a:rPr lang="zh-CN" altLang="zh-CN" sz="2000" b="1" kern="100" dirty="0" smtClean="0">
                <a:latin typeface="Times New Roman" panose="02020603050405020304" pitchFamily="18" charset="0"/>
              </a:rPr>
              <a:t>实现</a:t>
            </a:r>
            <a:r>
              <a:rPr lang="zh-CN" altLang="zh-CN" sz="2000" b="1" kern="100" dirty="0">
                <a:latin typeface="Times New Roman" panose="02020603050405020304" pitchFamily="18" charset="0"/>
              </a:rPr>
              <a:t>本地振荡器精确的幅度平衡、相位正交会有困难</a:t>
            </a:r>
            <a:r>
              <a:rPr lang="zh-CN" altLang="zh-CN" sz="2000" b="1" kern="100" dirty="0" smtClean="0">
                <a:latin typeface="Times New Roman" panose="02020603050405020304" pitchFamily="18" charset="0"/>
              </a:rPr>
              <a:t>；本</a:t>
            </a:r>
            <a:r>
              <a:rPr lang="zh-CN" altLang="zh-CN" sz="2000" b="1" kern="100" dirty="0">
                <a:latin typeface="Times New Roman" panose="02020603050405020304" pitchFamily="18" charset="0"/>
              </a:rPr>
              <a:t>振信号的泄露会造成自</a:t>
            </a:r>
            <a:r>
              <a:rPr lang="zh-CN" altLang="zh-CN" sz="2000" b="1" kern="100" dirty="0" smtClean="0">
                <a:latin typeface="Times New Roman" panose="02020603050405020304" pitchFamily="18" charset="0"/>
              </a:rPr>
              <a:t>混频。</a:t>
            </a:r>
            <a:endParaRPr lang="zh-CN" altLang="zh-CN" sz="2000" b="1" kern="100" dirty="0">
              <a:latin typeface="Times New Roman" panose="02020603050405020304" pitchFamily="18" charset="0"/>
            </a:endParaRPr>
          </a:p>
          <a:p>
            <a:pPr>
              <a:lnSpc>
                <a:spcPts val="3000"/>
              </a:lnSpc>
            </a:pPr>
            <a:r>
              <a:rPr lang="zh-CN" altLang="en-US" sz="2000" b="1" kern="100" dirty="0" smtClean="0">
                <a:latin typeface="Times New Roman" panose="02020603050405020304" pitchFamily="18" charset="0"/>
                <a:cs typeface="Times New Roman" panose="02020603050405020304" pitchFamily="18" charset="0"/>
              </a:rPr>
              <a:t>     </a:t>
            </a:r>
            <a:r>
              <a:rPr lang="zh-CN" altLang="en-US" sz="2000" b="1" kern="100" dirty="0" smtClean="0">
                <a:solidFill>
                  <a:srgbClr val="0000FF"/>
                </a:solidFill>
                <a:latin typeface="Times New Roman" panose="02020603050405020304" pitchFamily="18" charset="0"/>
                <a:cs typeface="Times New Roman" panose="02020603050405020304" pitchFamily="18" charset="0"/>
              </a:rPr>
              <a:t>措施：</a:t>
            </a:r>
            <a:r>
              <a:rPr lang="zh-CN" altLang="zh-CN" sz="2000" b="1" kern="100" dirty="0" smtClean="0">
                <a:latin typeface="Times New Roman" panose="02020603050405020304" pitchFamily="18" charset="0"/>
                <a:cs typeface="Times New Roman" panose="02020603050405020304" pitchFamily="18" charset="0"/>
              </a:rPr>
              <a:t>取</a:t>
            </a:r>
            <a:r>
              <a:rPr lang="zh-CN" altLang="zh-CN" sz="2000" b="1" kern="100" dirty="0">
                <a:latin typeface="Times New Roman" panose="02020603050405020304" pitchFamily="18" charset="0"/>
                <a:cs typeface="Times New Roman" panose="02020603050405020304" pitchFamily="18" charset="0"/>
              </a:rPr>
              <a:t>不同的本振频率和调制的载频，即本振频率通过加减一个偏移量来获得，可以避免</a:t>
            </a:r>
            <a:r>
              <a:rPr lang="zh-CN" altLang="zh-CN" sz="2000" b="1" kern="100" dirty="0" smtClean="0">
                <a:latin typeface="Times New Roman" panose="02020603050405020304" pitchFamily="18" charset="0"/>
                <a:cs typeface="Times New Roman" panose="02020603050405020304" pitchFamily="18" charset="0"/>
              </a:rPr>
              <a:t>频率牵引。</a:t>
            </a:r>
            <a:endParaRPr lang="zh-CN" altLang="en-US" sz="2000" b="1" dirty="0"/>
          </a:p>
        </p:txBody>
      </p:sp>
      <p:pic>
        <p:nvPicPr>
          <p:cNvPr id="7" name="图片 6"/>
          <p:cNvPicPr>
            <a:picLocks noChangeAspect="1"/>
          </p:cNvPicPr>
          <p:nvPr/>
        </p:nvPicPr>
        <p:blipFill rotWithShape="1">
          <a:blip r:embed="rId5"/>
          <a:srcRect t="18203" r="-377"/>
          <a:stretch/>
        </p:blipFill>
        <p:spPr>
          <a:xfrm>
            <a:off x="0" y="1295400"/>
            <a:ext cx="9048342" cy="5135720"/>
          </a:xfrm>
          <a:prstGeom prst="rect">
            <a:avLst/>
          </a:prstGeom>
        </p:spPr>
      </p:pic>
    </p:spTree>
    <p:extLst>
      <p:ext uri="{BB962C8B-B14F-4D97-AF65-F5344CB8AC3E}">
        <p14:creationId xmlns:p14="http://schemas.microsoft.com/office/powerpoint/2010/main" val="1533472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pPr>
              <a:defRPr/>
            </a:pP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超外差发射机原理框图</a:t>
            </a:r>
          </a:p>
        </p:txBody>
      </p:sp>
      <p:sp>
        <p:nvSpPr>
          <p:cNvPr id="13316" name="Rectangle 5"/>
          <p:cNvSpPr>
            <a:spLocks noChangeArrowheads="1"/>
          </p:cNvSpPr>
          <p:nvPr/>
        </p:nvSpPr>
        <p:spPr bwMode="auto">
          <a:xfrm>
            <a:off x="0" y="2890838"/>
            <a:ext cx="9144000" cy="0"/>
          </a:xfrm>
          <a:prstGeom prst="rect">
            <a:avLst/>
          </a:prstGeom>
          <a:noFill/>
          <a:ln w="9525" algn="ctr">
            <a:noFill/>
            <a:miter lim="800000"/>
            <a:headEnd/>
            <a:tailEnd type="none" w="med" len="lg"/>
          </a:ln>
        </p:spPr>
        <p:txBody>
          <a:bodyPr wrap="none" anchor="ctr">
            <a:spAutoFit/>
          </a:bodyPr>
          <a:lstStyle/>
          <a:p>
            <a:endParaRPr lang="zh-CN" altLang="en-US"/>
          </a:p>
        </p:txBody>
      </p:sp>
      <p:graphicFrame>
        <p:nvGraphicFramePr>
          <p:cNvPr id="13314" name="Object 4"/>
          <p:cNvGraphicFramePr>
            <a:graphicFrameLocks noChangeAspect="1"/>
          </p:cNvGraphicFramePr>
          <p:nvPr>
            <p:extLst>
              <p:ext uri="{D42A27DB-BD31-4B8C-83A1-F6EECF244321}">
                <p14:modId xmlns:p14="http://schemas.microsoft.com/office/powerpoint/2010/main" val="4127260599"/>
              </p:ext>
            </p:extLst>
          </p:nvPr>
        </p:nvGraphicFramePr>
        <p:xfrm>
          <a:off x="304800" y="1600200"/>
          <a:ext cx="8217204" cy="2338387"/>
        </p:xfrm>
        <a:graphic>
          <a:graphicData uri="http://schemas.openxmlformats.org/presentationml/2006/ole">
            <mc:AlternateContent xmlns:mc="http://schemas.openxmlformats.org/markup-compatibility/2006">
              <mc:Choice xmlns:v="urn:schemas-microsoft-com:vml" Requires="v">
                <p:oleObj spid="_x0000_s147699" name="Visio" r:id="rId3" imgW="7747692" imgH="2385622" progId="Visio.Drawing.11">
                  <p:embed/>
                </p:oleObj>
              </mc:Choice>
              <mc:Fallback>
                <p:oleObj name="Visio" r:id="rId3" imgW="7747692" imgH="238562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600200"/>
                        <a:ext cx="8217204" cy="2338387"/>
                      </a:xfrm>
                      <a:prstGeom prst="rect">
                        <a:avLst/>
                      </a:prstGeom>
                      <a:noFill/>
                      <a:extLst/>
                    </p:spPr>
                  </p:pic>
                </p:oleObj>
              </mc:Fallback>
            </mc:AlternateContent>
          </a:graphicData>
        </a:graphic>
      </p:graphicFrame>
      <p:sp>
        <p:nvSpPr>
          <p:cNvPr id="184330" name="Text Box 10"/>
          <p:cNvSpPr txBox="1">
            <a:spLocks noChangeArrowheads="1"/>
          </p:cNvSpPr>
          <p:nvPr/>
        </p:nvSpPr>
        <p:spPr bwMode="auto">
          <a:xfrm>
            <a:off x="533400" y="4192061"/>
            <a:ext cx="7770812" cy="2144177"/>
          </a:xfrm>
          <a:prstGeom prst="rect">
            <a:avLst/>
          </a:prstGeom>
          <a:noFill/>
          <a:ln w="9525" algn="ctr">
            <a:noFill/>
            <a:miter lim="800000"/>
            <a:headEnd/>
            <a:tailEnd type="none" w="med" len="lg"/>
          </a:ln>
        </p:spPr>
        <p:txBody>
          <a:bodyPr wrap="square">
            <a:spAutoFit/>
          </a:bodyPr>
          <a:lstStyle/>
          <a:p>
            <a:pPr algn="l">
              <a:lnSpc>
                <a:spcPts val="4000"/>
              </a:lnSpc>
            </a:pPr>
            <a:r>
              <a:rPr lang="zh-CN" altLang="en-US" sz="2400" b="1" dirty="0"/>
              <a:t>优点：低频调制器具有更好的幅频特性；功放和本振有</a:t>
            </a:r>
          </a:p>
          <a:p>
            <a:pPr algn="l">
              <a:lnSpc>
                <a:spcPts val="4000"/>
              </a:lnSpc>
            </a:pPr>
            <a:r>
              <a:rPr lang="zh-CN" altLang="en-US" sz="2400" b="1" dirty="0"/>
              <a:t>            很好的隔离；</a:t>
            </a:r>
          </a:p>
          <a:p>
            <a:pPr algn="l">
              <a:lnSpc>
                <a:spcPts val="4000"/>
              </a:lnSpc>
            </a:pPr>
            <a:r>
              <a:rPr lang="zh-CN" altLang="en-US" sz="2400" b="1" dirty="0"/>
              <a:t>缺点：所需元件多，增加噪声，增加发射机的复杂度、</a:t>
            </a:r>
          </a:p>
          <a:p>
            <a:pPr algn="l">
              <a:lnSpc>
                <a:spcPts val="4000"/>
              </a:lnSpc>
            </a:pPr>
            <a:r>
              <a:rPr lang="zh-CN" altLang="en-US" sz="2400" b="1" dirty="0"/>
              <a:t>            体积、功耗和成本。</a:t>
            </a:r>
          </a:p>
        </p:txBody>
      </p:sp>
      <p:sp>
        <p:nvSpPr>
          <p:cNvPr id="2" name="灯片编号占位符 1"/>
          <p:cNvSpPr>
            <a:spLocks noGrp="1"/>
          </p:cNvSpPr>
          <p:nvPr>
            <p:ph type="sldNum" sz="quarter" idx="12"/>
          </p:nvPr>
        </p:nvSpPr>
        <p:spPr/>
        <p:txBody>
          <a:bodyPr/>
          <a:lstStyle/>
          <a:p>
            <a:fld id="{BFEB24BD-BE86-410A-BF7A-1F4EAF97620B}" type="slidenum">
              <a:rPr lang="en-US" altLang="zh-CN" smtClean="0"/>
              <a:pPr/>
              <a:t>53</a:t>
            </a:fld>
            <a:endParaRPr lang="en-US" altLang="zh-CN"/>
          </a:p>
        </p:txBody>
      </p:sp>
      <p:sp>
        <p:nvSpPr>
          <p:cNvPr id="7" name="文本框 6"/>
          <p:cNvSpPr txBox="1"/>
          <p:nvPr/>
        </p:nvSpPr>
        <p:spPr>
          <a:xfrm>
            <a:off x="1600200" y="2584727"/>
            <a:ext cx="533400" cy="369332"/>
          </a:xfrm>
          <a:prstGeom prst="rect">
            <a:avLst/>
          </a:prstGeom>
          <a:solidFill>
            <a:schemeClr val="accent3">
              <a:lumMod val="95000"/>
            </a:schemeClr>
          </a:solidFill>
          <a:ln>
            <a:solidFill>
              <a:schemeClr val="accent6">
                <a:lumMod val="20000"/>
                <a:lumOff val="80000"/>
              </a:schemeClr>
            </a:solidFill>
          </a:ln>
          <a:effectLst>
            <a:outerShdw blurRad="50800" dist="38100" dir="5400000" algn="t" rotWithShape="0">
              <a:prstClr val="black">
                <a:alpha val="40000"/>
              </a:prstClr>
            </a:outerShdw>
          </a:effectLst>
        </p:spPr>
        <p:txBody>
          <a:bodyPr wrap="square" rtlCol="0">
            <a:spAutoFit/>
          </a:bodyPr>
          <a:lstStyle/>
          <a:p>
            <a:pPr algn="ctr"/>
            <a:r>
              <a:rPr lang="en-US" altLang="zh-CN" b="1" dirty="0" smtClean="0">
                <a:latin typeface="Times New Roman" panose="02020603050405020304" pitchFamily="18" charset="0"/>
                <a:cs typeface="Times New Roman" panose="02020603050405020304" pitchFamily="18" charset="0"/>
              </a:rPr>
              <a:t>LO</a:t>
            </a:r>
            <a:endParaRPr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3282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4330"/>
                                        </p:tgtEl>
                                        <p:attrNameLst>
                                          <p:attrName>style.visibility</p:attrName>
                                        </p:attrNameLst>
                                      </p:cBhvr>
                                      <p:to>
                                        <p:strVal val="visible"/>
                                      </p:to>
                                    </p:set>
                                    <p:animEffect transition="in" filter="blinds(horizontal)">
                                      <p:cBhvr>
                                        <p:cTn id="7" dur="1000"/>
                                        <p:tgtEl>
                                          <p:spTgt spid="184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3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a:xfrm>
            <a:off x="838200" y="158752"/>
            <a:ext cx="7793037" cy="1143000"/>
          </a:xfrm>
        </p:spPr>
        <p:txBody>
          <a:bodyPr/>
          <a:lstStyle/>
          <a:p>
            <a:pPr>
              <a:defRPr/>
            </a:pP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数字中频发射机原理图</a:t>
            </a:r>
          </a:p>
        </p:txBody>
      </p:sp>
      <p:sp>
        <p:nvSpPr>
          <p:cNvPr id="14340" name="Rectangle 5"/>
          <p:cNvSpPr>
            <a:spLocks noChangeArrowheads="1"/>
          </p:cNvSpPr>
          <p:nvPr/>
        </p:nvSpPr>
        <p:spPr bwMode="auto">
          <a:xfrm>
            <a:off x="0" y="2890838"/>
            <a:ext cx="9144000" cy="0"/>
          </a:xfrm>
          <a:prstGeom prst="rect">
            <a:avLst/>
          </a:prstGeom>
          <a:noFill/>
          <a:ln w="9525" algn="ctr">
            <a:noFill/>
            <a:miter lim="800000"/>
            <a:headEnd/>
            <a:tailEnd type="none" w="med" len="lg"/>
          </a:ln>
        </p:spPr>
        <p:txBody>
          <a:bodyPr wrap="none" anchor="ctr">
            <a:spAutoFit/>
          </a:bodyPr>
          <a:lstStyle/>
          <a:p>
            <a:endParaRPr lang="zh-CN" altLang="en-US"/>
          </a:p>
        </p:txBody>
      </p:sp>
      <p:graphicFrame>
        <p:nvGraphicFramePr>
          <p:cNvPr id="14338" name="Object 4"/>
          <p:cNvGraphicFramePr>
            <a:graphicFrameLocks noChangeAspect="1"/>
          </p:cNvGraphicFramePr>
          <p:nvPr>
            <p:extLst>
              <p:ext uri="{D42A27DB-BD31-4B8C-83A1-F6EECF244321}">
                <p14:modId xmlns:p14="http://schemas.microsoft.com/office/powerpoint/2010/main" val="1322508432"/>
              </p:ext>
            </p:extLst>
          </p:nvPr>
        </p:nvGraphicFramePr>
        <p:xfrm>
          <a:off x="603731" y="1868376"/>
          <a:ext cx="8261973" cy="2579688"/>
        </p:xfrm>
        <a:graphic>
          <a:graphicData uri="http://schemas.openxmlformats.org/presentationml/2006/ole">
            <mc:AlternateContent xmlns:mc="http://schemas.openxmlformats.org/markup-compatibility/2006">
              <mc:Choice xmlns:v="urn:schemas-microsoft-com:vml" Requires="v">
                <p:oleObj spid="_x0000_s148722" name="Visio" r:id="rId3" imgW="7213157" imgH="2261033" progId="Visio.Drawing.11">
                  <p:embed/>
                </p:oleObj>
              </mc:Choice>
              <mc:Fallback>
                <p:oleObj name="Visio" r:id="rId3" imgW="7213157" imgH="2261033"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731" y="1868376"/>
                        <a:ext cx="8261973" cy="2579688"/>
                      </a:xfrm>
                      <a:prstGeom prst="rect">
                        <a:avLst/>
                      </a:prstGeom>
                      <a:noFill/>
                      <a:extLst/>
                    </p:spPr>
                  </p:pic>
                </p:oleObj>
              </mc:Fallback>
            </mc:AlternateContent>
          </a:graphicData>
        </a:graphic>
      </p:graphicFrame>
      <p:sp>
        <p:nvSpPr>
          <p:cNvPr id="185351" name="Text Box 7"/>
          <p:cNvSpPr txBox="1">
            <a:spLocks noChangeArrowheads="1"/>
          </p:cNvSpPr>
          <p:nvPr/>
        </p:nvSpPr>
        <p:spPr bwMode="auto">
          <a:xfrm>
            <a:off x="754856" y="4698294"/>
            <a:ext cx="7634287" cy="1056764"/>
          </a:xfrm>
          <a:prstGeom prst="rect">
            <a:avLst/>
          </a:prstGeom>
          <a:noFill/>
          <a:ln w="9525" algn="ctr">
            <a:noFill/>
            <a:miter lim="800000"/>
            <a:headEnd/>
            <a:tailEnd type="none" w="med" len="lg"/>
          </a:ln>
        </p:spPr>
        <p:txBody>
          <a:bodyPr>
            <a:spAutoFit/>
          </a:bodyPr>
          <a:lstStyle/>
          <a:p>
            <a:pPr algn="l">
              <a:lnSpc>
                <a:spcPts val="4000"/>
              </a:lnSpc>
            </a:pPr>
            <a:r>
              <a:rPr lang="zh-CN" altLang="en-US" sz="2400" b="1" dirty="0"/>
              <a:t>优点：调制精度高，射频电路设计简单；</a:t>
            </a:r>
          </a:p>
          <a:p>
            <a:pPr algn="l">
              <a:lnSpc>
                <a:spcPts val="4000"/>
              </a:lnSpc>
            </a:pPr>
            <a:r>
              <a:rPr lang="zh-CN" altLang="en-US" sz="2400" b="1" dirty="0"/>
              <a:t>缺点：对基带要求较高，目前成本较高，功耗大。</a:t>
            </a:r>
          </a:p>
        </p:txBody>
      </p:sp>
      <p:sp>
        <p:nvSpPr>
          <p:cNvPr id="2" name="灯片编号占位符 1"/>
          <p:cNvSpPr>
            <a:spLocks noGrp="1"/>
          </p:cNvSpPr>
          <p:nvPr>
            <p:ph type="sldNum" sz="quarter" idx="12"/>
          </p:nvPr>
        </p:nvSpPr>
        <p:spPr/>
        <p:txBody>
          <a:bodyPr/>
          <a:lstStyle/>
          <a:p>
            <a:fld id="{BFEB24BD-BE86-410A-BF7A-1F4EAF97620B}" type="slidenum">
              <a:rPr lang="en-US" altLang="zh-CN" smtClean="0"/>
              <a:pPr/>
              <a:t>54</a:t>
            </a:fld>
            <a:endParaRPr lang="en-US" altLang="zh-CN"/>
          </a:p>
        </p:txBody>
      </p:sp>
    </p:spTree>
    <p:extLst>
      <p:ext uri="{BB962C8B-B14F-4D97-AF65-F5344CB8AC3E}">
        <p14:creationId xmlns:p14="http://schemas.microsoft.com/office/powerpoint/2010/main" val="84381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5351"/>
                                        </p:tgtEl>
                                        <p:attrNameLst>
                                          <p:attrName>style.visibility</p:attrName>
                                        </p:attrNameLst>
                                      </p:cBhvr>
                                      <p:to>
                                        <p:strVal val="visible"/>
                                      </p:to>
                                    </p:set>
                                    <p:animEffect transition="in" filter="blinds(horizontal)">
                                      <p:cBhvr>
                                        <p:cTn id="7" dur="1000"/>
                                        <p:tgtEl>
                                          <p:spTgt spid="1853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5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675481" y="223838"/>
            <a:ext cx="7793037" cy="1143000"/>
          </a:xfrm>
        </p:spPr>
        <p:txBody>
          <a:bodyPr/>
          <a:lstStyle/>
          <a:p>
            <a:pPr>
              <a:defRPr/>
            </a:pP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超外差射频接收机原理框图</a:t>
            </a:r>
          </a:p>
        </p:txBody>
      </p:sp>
      <p:sp>
        <p:nvSpPr>
          <p:cNvPr id="17412" name="Rectangle 5"/>
          <p:cNvSpPr>
            <a:spLocks noChangeArrowheads="1"/>
          </p:cNvSpPr>
          <p:nvPr/>
        </p:nvSpPr>
        <p:spPr bwMode="auto">
          <a:xfrm>
            <a:off x="0" y="2800350"/>
            <a:ext cx="9144000" cy="0"/>
          </a:xfrm>
          <a:prstGeom prst="rect">
            <a:avLst/>
          </a:prstGeom>
          <a:noFill/>
          <a:ln w="9525" algn="ctr">
            <a:noFill/>
            <a:miter lim="800000"/>
            <a:headEnd/>
            <a:tailEnd type="none" w="med" len="lg"/>
          </a:ln>
        </p:spPr>
        <p:txBody>
          <a:bodyPr wrap="none" anchor="ctr">
            <a:spAutoFit/>
          </a:bodyPr>
          <a:lstStyle/>
          <a:p>
            <a:endParaRPr lang="zh-CN" altLang="en-US"/>
          </a:p>
        </p:txBody>
      </p:sp>
      <p:graphicFrame>
        <p:nvGraphicFramePr>
          <p:cNvPr id="17410" name="Object 4"/>
          <p:cNvGraphicFramePr>
            <a:graphicFrameLocks noChangeAspect="1"/>
          </p:cNvGraphicFramePr>
          <p:nvPr/>
        </p:nvGraphicFramePr>
        <p:xfrm>
          <a:off x="0" y="1844675"/>
          <a:ext cx="8855075" cy="2144713"/>
        </p:xfrm>
        <a:graphic>
          <a:graphicData uri="http://schemas.openxmlformats.org/presentationml/2006/ole">
            <mc:AlternateContent xmlns:mc="http://schemas.openxmlformats.org/markup-compatibility/2006">
              <mc:Choice xmlns:v="urn:schemas-microsoft-com:vml" Requires="v">
                <p:oleObj spid="_x0000_s150770" name="Visio" r:id="rId3" imgW="9403080" imgH="2280285" progId="Visio.Drawing.11">
                  <p:embed/>
                </p:oleObj>
              </mc:Choice>
              <mc:Fallback>
                <p:oleObj name="Visio" r:id="rId3" imgW="9403080" imgH="2280285"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844675"/>
                        <a:ext cx="8855075" cy="2144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fld id="{BFEB24BD-BE86-410A-BF7A-1F4EAF97620B}" type="slidenum">
              <a:rPr lang="en-US" altLang="zh-CN" smtClean="0"/>
              <a:pPr/>
              <a:t>55</a:t>
            </a:fld>
            <a:endParaRPr lang="en-US" altLang="zh-CN"/>
          </a:p>
        </p:txBody>
      </p:sp>
      <p:sp>
        <p:nvSpPr>
          <p:cNvPr id="3" name="Rectangle 234"/>
          <p:cNvSpPr>
            <a:spLocks noChangeArrowheads="1"/>
          </p:cNvSpPr>
          <p:nvPr/>
        </p:nvSpPr>
        <p:spPr bwMode="auto">
          <a:xfrm>
            <a:off x="244330" y="4080174"/>
            <a:ext cx="8366413" cy="2605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304800"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04800" algn="l" defTabSz="914400" rtl="0" eaLnBrk="0" fontAlgn="base" latinLnBrk="0" hangingPunct="0">
              <a:lnSpc>
                <a:spcPts val="2800"/>
              </a:lnSpc>
              <a:spcBef>
                <a:spcPct val="0"/>
              </a:spcBef>
              <a:spcAft>
                <a:spcPct val="0"/>
              </a:spcAft>
              <a:buClrTx/>
              <a:buSzTx/>
              <a:buFontTx/>
              <a:buNone/>
              <a:tabLst/>
            </a:pPr>
            <a:r>
              <a:rPr kumimoji="0" lang="zh-CN" altLang="zh-CN" sz="2000" b="1" i="0" u="none" strike="noStrike" cap="none" normalizeH="0" baseline="0" dirty="0" smtClean="0">
                <a:ln>
                  <a:noFill/>
                </a:ln>
                <a:solidFill>
                  <a:srgbClr val="0000FF"/>
                </a:solidFill>
                <a:effectLst/>
                <a:latin typeface="Times New Roman" panose="02020603050405020304" pitchFamily="18" charset="0"/>
                <a:cs typeface="Times New Roman" panose="02020603050405020304" pitchFamily="18" charset="0"/>
              </a:rPr>
              <a:t>优点</a:t>
            </a:r>
            <a:r>
              <a:rPr kumimoji="0" lang="zh-CN" altLang="en-US" sz="2000" b="1" i="0" u="none" strike="noStrike" cap="none" normalizeH="0" baseline="0" dirty="0" smtClean="0">
                <a:ln>
                  <a:noFill/>
                </a:ln>
                <a:solidFill>
                  <a:srgbClr val="0000FF"/>
                </a:solidFill>
                <a:effectLst/>
                <a:latin typeface="Times New Roman" panose="02020603050405020304" pitchFamily="18" charset="0"/>
                <a:cs typeface="Times New Roman" panose="02020603050405020304" pitchFamily="18" charset="0"/>
              </a:rPr>
              <a:t>：</a:t>
            </a:r>
            <a:r>
              <a:rPr kumimoji="0" lang="zh-CN" altLang="zh-CN"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将高频信号搬移到较低的中频后进行滤波、放大和解调，有效地解决了高频信号难处理的问题，</a:t>
            </a:r>
            <a:r>
              <a:rPr kumimoji="0" lang="zh-CN"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由于有</a:t>
            </a:r>
            <a:r>
              <a:rPr kumimoji="0" lang="zh-CN" altLang="zh-CN"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多个变频级，存在本振泄露和直流偏移的问题。使用高品质的镜像抑制滤波器和中频滤波器可以设计得到具有高灵敏度、高选择性和高动态范围的接收机</a:t>
            </a:r>
            <a:r>
              <a:rPr kumimoji="0" lang="zh-CN"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t>
            </a:r>
            <a:endParaRPr kumimoji="0" lang="en-US" altLang="zh-CN"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304800" algn="l" defTabSz="914400" rtl="0" eaLnBrk="0" fontAlgn="base" latinLnBrk="0" hangingPunct="0">
              <a:lnSpc>
                <a:spcPts val="2800"/>
              </a:lnSpc>
              <a:spcBef>
                <a:spcPct val="0"/>
              </a:spcBef>
              <a:spcAft>
                <a:spcPct val="0"/>
              </a:spcAft>
              <a:buClrTx/>
              <a:buSzTx/>
              <a:buFontTx/>
              <a:buNone/>
              <a:tabLst/>
            </a:pPr>
            <a:r>
              <a:rPr lang="zh-CN" altLang="en-US" sz="2000" b="1" dirty="0" smtClean="0">
                <a:solidFill>
                  <a:srgbClr val="0000FF"/>
                </a:solidFill>
                <a:latin typeface="Times New Roman" panose="02020603050405020304" pitchFamily="18" charset="0"/>
                <a:cs typeface="Times New Roman" panose="02020603050405020304" pitchFamily="18" charset="0"/>
              </a:rPr>
              <a:t>缺点：</a:t>
            </a:r>
            <a:r>
              <a:rPr kumimoji="0" lang="zh-CN" altLang="zh-CN"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超外差接收机需要具有很高</a:t>
            </a:r>
            <a:r>
              <a:rPr kumimoji="0" lang="en-US" altLang="zh-CN" sz="2000" b="1" i="0" u="none" strike="noStrike" cap="none" normalizeH="0" baseline="0" dirty="0" smtClean="0">
                <a:ln>
                  <a:noFill/>
                </a:ln>
                <a:solidFill>
                  <a:schemeClr val="tx1"/>
                </a:solidFill>
                <a:effectLst/>
                <a:cs typeface="Times New Roman" panose="02020603050405020304" pitchFamily="18" charset="0"/>
              </a:rPr>
              <a:t>Q</a:t>
            </a:r>
            <a:r>
              <a:rPr kumimoji="0" lang="zh-CN"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值的镜像滤波器和中频滤波器，根据目前的集成电路工艺，要将这两个滤波器与其他射频电路集成在单个芯片上十分困难，故体积大；</a:t>
            </a:r>
            <a:endParaRPr kumimoji="0" lang="zh-CN" altLang="en-US" sz="2000" b="1"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404435699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5"/>
          <p:cNvSpPr>
            <a:spLocks noGrp="1"/>
          </p:cNvSpPr>
          <p:nvPr>
            <p:ph type="sldNum" sz="quarter" idx="12"/>
          </p:nvPr>
        </p:nvSpPr>
        <p:spPr>
          <a:xfrm>
            <a:off x="6553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FE722D4-DC32-4A55-87FA-EFF7A0B59579}" type="slidenum">
              <a:rPr lang="zh-CN" altLang="en-US" sz="1400"/>
              <a:pPr>
                <a:spcBef>
                  <a:spcPct val="0"/>
                </a:spcBef>
                <a:buFontTx/>
                <a:buNone/>
              </a:pPr>
              <a:t>56</a:t>
            </a:fld>
            <a:endParaRPr lang="en-US" altLang="zh-CN" sz="1400"/>
          </a:p>
        </p:txBody>
      </p:sp>
      <p:sp>
        <p:nvSpPr>
          <p:cNvPr id="3" name="Rectangle 2"/>
          <p:cNvSpPr txBox="1">
            <a:spLocks noChangeArrowheads="1"/>
          </p:cNvSpPr>
          <p:nvPr/>
        </p:nvSpPr>
        <p:spPr>
          <a:xfrm>
            <a:off x="457200" y="266700"/>
            <a:ext cx="7543800" cy="714375"/>
          </a:xfrm>
          <a:prstGeom prst="rect">
            <a:avLst/>
          </a:prstGeom>
        </p:spPr>
        <p:txBody>
          <a:bodyPr/>
          <a:lstStyle/>
          <a:p>
            <a:pPr algn="ctr" eaLnBrk="0" hangingPunct="0">
              <a:defRPr/>
            </a:pPr>
            <a:r>
              <a:rPr lang="zh-CN" altLang="en-US" sz="4000" b="1"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双重变频超外差接收机</a:t>
            </a:r>
          </a:p>
        </p:txBody>
      </p:sp>
      <p:sp>
        <p:nvSpPr>
          <p:cNvPr id="4" name="Rectangle 6"/>
          <p:cNvSpPr txBox="1">
            <a:spLocks noChangeArrowheads="1"/>
          </p:cNvSpPr>
          <p:nvPr/>
        </p:nvSpPr>
        <p:spPr>
          <a:xfrm>
            <a:off x="457200" y="1371600"/>
            <a:ext cx="8305800" cy="3429000"/>
          </a:xfrm>
          <a:prstGeom prst="rect">
            <a:avLst/>
          </a:prstGeom>
        </p:spPr>
        <p:txBody>
          <a:bodyPr/>
          <a:lstStyle/>
          <a:p>
            <a:pPr eaLnBrk="1" hangingPunct="1">
              <a:lnSpc>
                <a:spcPts val="5000"/>
              </a:lnSpc>
              <a:spcBef>
                <a:spcPct val="20000"/>
              </a:spcBef>
              <a:defRPr/>
            </a:pPr>
            <a:r>
              <a:rPr lang="zh-CN" altLang="en-US" sz="3200" b="1" kern="0" dirty="0" smtClean="0">
                <a:latin typeface="+mn-ea"/>
                <a:ea typeface="+mn-ea"/>
              </a:rPr>
              <a:t>高</a:t>
            </a:r>
            <a:r>
              <a:rPr lang="zh-CN" altLang="en-US" sz="3200" b="1" kern="0" dirty="0">
                <a:latin typeface="+mn-ea"/>
                <a:ea typeface="+mn-ea"/>
              </a:rPr>
              <a:t>中频接收方案</a:t>
            </a:r>
            <a:endParaRPr lang="en-US" altLang="zh-CN" sz="3200" b="1" kern="0" dirty="0">
              <a:latin typeface="+mn-ea"/>
              <a:ea typeface="+mn-ea"/>
            </a:endParaRPr>
          </a:p>
          <a:p>
            <a:pPr eaLnBrk="1" hangingPunct="1">
              <a:lnSpc>
                <a:spcPts val="5000"/>
              </a:lnSpc>
              <a:spcBef>
                <a:spcPct val="20000"/>
              </a:spcBef>
              <a:defRPr/>
            </a:pPr>
            <a:r>
              <a:rPr lang="zh-CN" altLang="en-US" sz="3200" b="1" kern="0" dirty="0">
                <a:solidFill>
                  <a:srgbClr val="0000FF"/>
                </a:solidFill>
                <a:latin typeface="+mn-ea"/>
                <a:ea typeface="+mn-ea"/>
              </a:rPr>
              <a:t>优点：</a:t>
            </a:r>
            <a:r>
              <a:rPr lang="zh-CN" altLang="en-US" sz="3200" b="1" kern="0" dirty="0">
                <a:latin typeface="+mn-ea"/>
                <a:ea typeface="+mn-ea"/>
              </a:rPr>
              <a:t>易于抑制镜频干扰；</a:t>
            </a:r>
          </a:p>
          <a:p>
            <a:pPr eaLnBrk="1" hangingPunct="1">
              <a:lnSpc>
                <a:spcPts val="5000"/>
              </a:lnSpc>
              <a:spcBef>
                <a:spcPct val="20000"/>
              </a:spcBef>
              <a:defRPr/>
            </a:pPr>
            <a:r>
              <a:rPr lang="zh-CN" altLang="en-US" sz="3200" b="1" kern="0" dirty="0">
                <a:solidFill>
                  <a:srgbClr val="0000FF"/>
                </a:solidFill>
                <a:latin typeface="+mn-ea"/>
                <a:ea typeface="+mn-ea"/>
              </a:rPr>
              <a:t>缺点：</a:t>
            </a:r>
            <a:endParaRPr lang="en-US" altLang="zh-CN" sz="3200" b="1" kern="0" dirty="0">
              <a:solidFill>
                <a:srgbClr val="0000FF"/>
              </a:solidFill>
              <a:latin typeface="+mn-ea"/>
              <a:ea typeface="+mn-ea"/>
            </a:endParaRPr>
          </a:p>
          <a:p>
            <a:pPr marL="457200" indent="-457200" eaLnBrk="1" hangingPunct="1">
              <a:lnSpc>
                <a:spcPts val="5000"/>
              </a:lnSpc>
              <a:spcBef>
                <a:spcPct val="20000"/>
              </a:spcBef>
              <a:buFont typeface="Arial" panose="020B0604020202020204" pitchFamily="34" charset="0"/>
              <a:buChar char="•"/>
              <a:defRPr/>
            </a:pPr>
            <a:r>
              <a:rPr lang="zh-CN" altLang="en-US" sz="3200" b="1" kern="0" dirty="0" smtClean="0">
                <a:latin typeface="+mn-ea"/>
                <a:ea typeface="+mn-ea"/>
              </a:rPr>
              <a:t>中频放大器</a:t>
            </a:r>
            <a:r>
              <a:rPr lang="zh-CN" altLang="en-US" sz="3200" b="1" kern="0" dirty="0">
                <a:latin typeface="+mn-ea"/>
                <a:ea typeface="+mn-ea"/>
              </a:rPr>
              <a:t>增益做不高；</a:t>
            </a:r>
          </a:p>
          <a:p>
            <a:pPr marL="457200" indent="-457200" eaLnBrk="1" hangingPunct="1">
              <a:lnSpc>
                <a:spcPts val="5000"/>
              </a:lnSpc>
              <a:spcBef>
                <a:spcPct val="20000"/>
              </a:spcBef>
              <a:buFont typeface="Arial" panose="020B0604020202020204" pitchFamily="34" charset="0"/>
              <a:buChar char="•"/>
              <a:defRPr/>
            </a:pPr>
            <a:r>
              <a:rPr lang="zh-CN" altLang="en-US" sz="3200" b="1" kern="0" dirty="0" smtClean="0">
                <a:latin typeface="+mn-ea"/>
                <a:ea typeface="+mn-ea"/>
              </a:rPr>
              <a:t>接收机灵敏度</a:t>
            </a:r>
            <a:r>
              <a:rPr lang="zh-CN" altLang="en-US" sz="3200" b="1" kern="0" dirty="0">
                <a:latin typeface="+mn-ea"/>
                <a:ea typeface="+mn-ea"/>
              </a:rPr>
              <a:t>低，选择性差。</a:t>
            </a:r>
          </a:p>
        </p:txBody>
      </p:sp>
    </p:spTree>
    <p:extLst>
      <p:ext uri="{BB962C8B-B14F-4D97-AF65-F5344CB8AC3E}">
        <p14:creationId xmlns:p14="http://schemas.microsoft.com/office/powerpoint/2010/main" val="3600337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5"/>
          <p:cNvSpPr>
            <a:spLocks noGrp="1"/>
          </p:cNvSpPr>
          <p:nvPr>
            <p:ph type="sldNum" sz="quarter" idx="12"/>
          </p:nvPr>
        </p:nvSpPr>
        <p:spPr>
          <a:xfrm>
            <a:off x="6553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49C2852-6FF3-41D6-8B0E-88545778E5F6}" type="slidenum">
              <a:rPr lang="zh-CN" altLang="en-US" sz="1400"/>
              <a:pPr>
                <a:spcBef>
                  <a:spcPct val="0"/>
                </a:spcBef>
                <a:buFontTx/>
                <a:buNone/>
              </a:pPr>
              <a:t>57</a:t>
            </a:fld>
            <a:endParaRPr lang="en-US" altLang="zh-CN" sz="1400"/>
          </a:p>
        </p:txBody>
      </p:sp>
      <p:sp>
        <p:nvSpPr>
          <p:cNvPr id="3" name="Rectangle 2"/>
          <p:cNvSpPr txBox="1">
            <a:spLocks noChangeArrowheads="1"/>
          </p:cNvSpPr>
          <p:nvPr/>
        </p:nvSpPr>
        <p:spPr>
          <a:xfrm>
            <a:off x="179388" y="404813"/>
            <a:ext cx="7543800" cy="796925"/>
          </a:xfrm>
          <a:prstGeom prst="rect">
            <a:avLst/>
          </a:prstGeom>
        </p:spPr>
        <p:txBody>
          <a:bodyPr/>
          <a:lstStyle/>
          <a:p>
            <a:pPr algn="ctr" eaLnBrk="0" hangingPunct="0">
              <a:defRPr/>
            </a:pPr>
            <a:r>
              <a:rPr lang="zh-CN" altLang="en-US" sz="4000" b="1"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双重变频超外差接收机</a:t>
            </a:r>
          </a:p>
        </p:txBody>
      </p:sp>
      <p:sp>
        <p:nvSpPr>
          <p:cNvPr id="4" name="Rectangle 3"/>
          <p:cNvSpPr txBox="1">
            <a:spLocks noChangeArrowheads="1"/>
          </p:cNvSpPr>
          <p:nvPr/>
        </p:nvSpPr>
        <p:spPr>
          <a:xfrm>
            <a:off x="323850" y="1143000"/>
            <a:ext cx="8362950" cy="1981200"/>
          </a:xfrm>
          <a:prstGeom prst="rect">
            <a:avLst/>
          </a:prstGeom>
        </p:spPr>
        <p:txBody>
          <a:bodyPr/>
          <a:lstStyle/>
          <a:p>
            <a:pPr marL="342900" indent="-342900" eaLnBrk="1" hangingPunct="1">
              <a:lnSpc>
                <a:spcPts val="3600"/>
              </a:lnSpc>
              <a:spcBef>
                <a:spcPts val="0"/>
              </a:spcBef>
              <a:buFontTx/>
              <a:buChar char="•"/>
              <a:defRPr/>
            </a:pPr>
            <a:r>
              <a:rPr lang="zh-CN" altLang="en-US" sz="2400" b="1" kern="0" dirty="0">
                <a:latin typeface="+mn-ea"/>
                <a:ea typeface="+mn-ea"/>
              </a:rPr>
              <a:t>第一次混频产生高中频，再将高中频经第二次混频后产生低中频，然后对低中频处理。</a:t>
            </a:r>
            <a:endParaRPr lang="en-US" altLang="zh-CN" sz="2400" b="1" kern="0" dirty="0">
              <a:latin typeface="+mn-ea"/>
              <a:ea typeface="+mn-ea"/>
            </a:endParaRPr>
          </a:p>
          <a:p>
            <a:pPr marL="342900" indent="-342900" eaLnBrk="1" hangingPunct="1">
              <a:lnSpc>
                <a:spcPts val="3600"/>
              </a:lnSpc>
              <a:spcBef>
                <a:spcPts val="0"/>
              </a:spcBef>
              <a:buFontTx/>
              <a:buChar char="•"/>
              <a:defRPr/>
            </a:pPr>
            <a:r>
              <a:rPr lang="zh-CN" altLang="en-US" sz="2400" b="1" kern="0" dirty="0">
                <a:latin typeface="+mn-ea"/>
                <a:ea typeface="+mn-ea"/>
              </a:rPr>
              <a:t>由于多次混频会产生大量失真和干扰，一般超外差接收机只到二次混频。</a:t>
            </a:r>
          </a:p>
        </p:txBody>
      </p:sp>
      <p:graphicFrame>
        <p:nvGraphicFramePr>
          <p:cNvPr id="5" name="Object 4"/>
          <p:cNvGraphicFramePr>
            <a:graphicFrameLocks noChangeAspect="1"/>
          </p:cNvGraphicFramePr>
          <p:nvPr>
            <p:extLst>
              <p:ext uri="{D42A27DB-BD31-4B8C-83A1-F6EECF244321}">
                <p14:modId xmlns:p14="http://schemas.microsoft.com/office/powerpoint/2010/main" val="3048301171"/>
              </p:ext>
            </p:extLst>
          </p:nvPr>
        </p:nvGraphicFramePr>
        <p:xfrm>
          <a:off x="838200" y="2994142"/>
          <a:ext cx="8763000" cy="2679700"/>
        </p:xfrm>
        <a:graphic>
          <a:graphicData uri="http://schemas.openxmlformats.org/presentationml/2006/ole">
            <mc:AlternateContent xmlns:mc="http://schemas.openxmlformats.org/markup-compatibility/2006">
              <mc:Choice xmlns:v="urn:schemas-microsoft-com:vml" Requires="v">
                <p:oleObj spid="_x0000_s172218" name="Visio" r:id="rId3" imgW="6667234" imgH="1860585" progId="Visio.Drawing.11">
                  <p:embed/>
                </p:oleObj>
              </mc:Choice>
              <mc:Fallback>
                <p:oleObj name="Visio" r:id="rId3" imgW="6667234" imgH="1860585" progId="Visio.Drawing.11">
                  <p:embed/>
                  <p:pic>
                    <p:nvPicPr>
                      <p:cNvPr id="0" name=""/>
                      <p:cNvPicPr>
                        <a:picLocks noChangeAspect="1" noChangeArrowheads="1"/>
                      </p:cNvPicPr>
                      <p:nvPr/>
                    </p:nvPicPr>
                    <p:blipFill>
                      <a:blip r:embed="rId4"/>
                      <a:srcRect/>
                      <a:stretch>
                        <a:fillRect/>
                      </a:stretch>
                    </p:blipFill>
                    <p:spPr bwMode="auto">
                      <a:xfrm>
                        <a:off x="838200" y="2994142"/>
                        <a:ext cx="8763000" cy="2679700"/>
                      </a:xfrm>
                      <a:prstGeom prst="rect">
                        <a:avLst/>
                      </a:prstGeom>
                      <a:noFill/>
                      <a:ln w="38100">
                        <a:noFill/>
                      </a:ln>
                      <a:effectLst/>
                      <a:extLst/>
                    </p:spPr>
                  </p:pic>
                </p:oleObj>
              </mc:Fallback>
            </mc:AlternateContent>
          </a:graphicData>
        </a:graphic>
      </p:graphicFrame>
      <p:sp>
        <p:nvSpPr>
          <p:cNvPr id="2" name="矩形 1"/>
          <p:cNvSpPr/>
          <p:nvPr/>
        </p:nvSpPr>
        <p:spPr>
          <a:xfrm>
            <a:off x="457200" y="5673842"/>
            <a:ext cx="7919156" cy="1246495"/>
          </a:xfrm>
          <a:prstGeom prst="rect">
            <a:avLst/>
          </a:prstGeom>
        </p:spPr>
        <p:txBody>
          <a:bodyPr wrap="none">
            <a:spAutoFit/>
          </a:bodyPr>
          <a:lstStyle/>
          <a:p>
            <a:pPr eaLnBrk="1" hangingPunct="1">
              <a:lnSpc>
                <a:spcPts val="3000"/>
              </a:lnSpc>
              <a:spcBef>
                <a:spcPts val="0"/>
              </a:spcBef>
              <a:defRPr/>
            </a:pPr>
            <a:r>
              <a:rPr lang="zh-CN" altLang="en-US" sz="2400" b="1" kern="0" dirty="0">
                <a:solidFill>
                  <a:srgbClr val="0000FF"/>
                </a:solidFill>
                <a:latin typeface="+mn-ea"/>
              </a:rPr>
              <a:t>优点：</a:t>
            </a:r>
            <a:r>
              <a:rPr lang="zh-CN" altLang="en-US" sz="2400" b="1" kern="0" dirty="0">
                <a:latin typeface="+mn-ea"/>
              </a:rPr>
              <a:t>易于抑制镜频干扰</a:t>
            </a:r>
            <a:r>
              <a:rPr lang="zh-CN" altLang="en-US" sz="2400" b="1" kern="0" dirty="0" smtClean="0">
                <a:latin typeface="+mn-ea"/>
              </a:rPr>
              <a:t>；</a:t>
            </a:r>
            <a:endParaRPr lang="en-US" altLang="zh-CN" sz="2400" b="1" kern="0" dirty="0" smtClean="0">
              <a:latin typeface="+mn-ea"/>
            </a:endParaRPr>
          </a:p>
          <a:p>
            <a:pPr eaLnBrk="1" hangingPunct="1">
              <a:lnSpc>
                <a:spcPts val="3000"/>
              </a:lnSpc>
              <a:spcBef>
                <a:spcPts val="0"/>
              </a:spcBef>
              <a:defRPr/>
            </a:pPr>
            <a:r>
              <a:rPr lang="zh-CN" altLang="en-US" sz="2400" b="1" kern="0" dirty="0">
                <a:solidFill>
                  <a:srgbClr val="0000FF"/>
                </a:solidFill>
                <a:latin typeface="+mn-ea"/>
              </a:rPr>
              <a:t>缺点</a:t>
            </a:r>
            <a:r>
              <a:rPr lang="zh-CN" altLang="en-US" sz="2400" b="1" kern="0" dirty="0" smtClean="0">
                <a:solidFill>
                  <a:srgbClr val="0000FF"/>
                </a:solidFill>
                <a:latin typeface="+mn-ea"/>
              </a:rPr>
              <a:t>：</a:t>
            </a:r>
            <a:r>
              <a:rPr lang="zh-CN" altLang="en-US" sz="2400" b="1" kern="0" dirty="0" smtClean="0">
                <a:latin typeface="+mn-ea"/>
              </a:rPr>
              <a:t>中频放大器</a:t>
            </a:r>
            <a:r>
              <a:rPr lang="zh-CN" altLang="en-US" sz="2400" b="1" kern="0" dirty="0">
                <a:latin typeface="+mn-ea"/>
              </a:rPr>
              <a:t>增益做不高</a:t>
            </a:r>
            <a:r>
              <a:rPr lang="zh-CN" altLang="en-US" sz="2400" b="1" kern="0" dirty="0" smtClean="0">
                <a:latin typeface="+mn-ea"/>
              </a:rPr>
              <a:t>；</a:t>
            </a:r>
            <a:r>
              <a:rPr lang="zh-CN" altLang="en-US" sz="2400" b="1" kern="0" dirty="0">
                <a:latin typeface="+mn-ea"/>
              </a:rPr>
              <a:t>有较多滤波器</a:t>
            </a:r>
            <a:r>
              <a:rPr lang="zh-CN" altLang="en-US" sz="2400" b="1" kern="0" dirty="0" smtClean="0">
                <a:latin typeface="+mn-ea"/>
              </a:rPr>
              <a:t>，不易小型</a:t>
            </a:r>
            <a:endParaRPr lang="en-US" altLang="zh-CN" sz="2400" b="1" kern="0" dirty="0" smtClean="0">
              <a:latin typeface="+mn-ea"/>
            </a:endParaRPr>
          </a:p>
          <a:p>
            <a:pPr eaLnBrk="1" hangingPunct="1">
              <a:lnSpc>
                <a:spcPts val="3000"/>
              </a:lnSpc>
              <a:spcBef>
                <a:spcPts val="0"/>
              </a:spcBef>
              <a:defRPr/>
            </a:pPr>
            <a:r>
              <a:rPr lang="en-US" altLang="zh-CN" sz="2400" b="1" kern="0" dirty="0">
                <a:latin typeface="+mn-ea"/>
              </a:rPr>
              <a:t> </a:t>
            </a:r>
            <a:r>
              <a:rPr lang="en-US" altLang="zh-CN" sz="2400" b="1" kern="0" dirty="0" smtClean="0">
                <a:latin typeface="+mn-ea"/>
              </a:rPr>
              <a:t>     </a:t>
            </a:r>
            <a:r>
              <a:rPr lang="zh-CN" altLang="en-US" sz="2400" b="1" kern="0" dirty="0" smtClean="0">
                <a:latin typeface="+mn-ea"/>
              </a:rPr>
              <a:t>化</a:t>
            </a:r>
            <a:r>
              <a:rPr lang="zh-CN" altLang="en-US" sz="2400" b="1" kern="0" dirty="0">
                <a:latin typeface="+mn-ea"/>
              </a:rPr>
              <a:t>与</a:t>
            </a:r>
            <a:r>
              <a:rPr lang="zh-CN" altLang="en-US" sz="2400" b="1" kern="0" dirty="0" smtClean="0">
                <a:latin typeface="+mn-ea"/>
              </a:rPr>
              <a:t>集成</a:t>
            </a:r>
            <a:r>
              <a:rPr lang="zh-CN" altLang="en-US" sz="2000" b="1" kern="0" dirty="0" smtClean="0">
                <a:latin typeface="+mn-ea"/>
              </a:rPr>
              <a:t>。</a:t>
            </a:r>
            <a:endParaRPr lang="zh-CN" altLang="en-US" sz="2000" b="1" kern="0" dirty="0">
              <a:latin typeface="+mn-ea"/>
            </a:endParaRPr>
          </a:p>
        </p:txBody>
      </p:sp>
      <p:sp>
        <p:nvSpPr>
          <p:cNvPr id="7" name="文本框 6"/>
          <p:cNvSpPr txBox="1"/>
          <p:nvPr/>
        </p:nvSpPr>
        <p:spPr>
          <a:xfrm>
            <a:off x="0" y="3952294"/>
            <a:ext cx="1399442" cy="369332"/>
          </a:xfrm>
          <a:prstGeom prst="rect">
            <a:avLst/>
          </a:prstGeom>
          <a:solidFill>
            <a:schemeClr val="accent6">
              <a:lumMod val="20000"/>
              <a:lumOff val="80000"/>
            </a:schemeClr>
          </a:solidFill>
        </p:spPr>
        <p:txBody>
          <a:bodyPr wrap="square" rtlCol="0">
            <a:spAutoFit/>
          </a:bodyPr>
          <a:lstStyle/>
          <a:p>
            <a:pPr algn="ctr"/>
            <a:r>
              <a:rPr lang="en-US" altLang="zh-CN" b="1" i="1" dirty="0" smtClean="0">
                <a:latin typeface="Times New Roman" panose="02020603050405020304" pitchFamily="18" charset="0"/>
                <a:cs typeface="Times New Roman" panose="02020603050405020304" pitchFamily="18" charset="0"/>
              </a:rPr>
              <a:t>9kHz~2GHz</a:t>
            </a:r>
            <a:endParaRPr lang="zh-CN" altLang="en-US" b="1" i="1"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1524000" y="4772573"/>
            <a:ext cx="1399442" cy="369332"/>
          </a:xfrm>
          <a:prstGeom prst="rect">
            <a:avLst/>
          </a:prstGeom>
          <a:solidFill>
            <a:schemeClr val="accent6">
              <a:lumMod val="20000"/>
              <a:lumOff val="80000"/>
            </a:schemeClr>
          </a:solidFill>
        </p:spPr>
        <p:txBody>
          <a:bodyPr wrap="square" rtlCol="0">
            <a:spAutoFit/>
          </a:bodyPr>
          <a:lstStyle/>
          <a:p>
            <a:pPr algn="ctr"/>
            <a:r>
              <a:rPr lang="en-US" altLang="zh-CN" b="1" i="1" dirty="0" smtClean="0">
                <a:latin typeface="Times New Roman" panose="02020603050405020304" pitchFamily="18" charset="0"/>
                <a:cs typeface="Times New Roman" panose="02020603050405020304" pitchFamily="18" charset="0"/>
              </a:rPr>
              <a:t>3.5~5.5GHz</a:t>
            </a:r>
            <a:endParaRPr lang="zh-CN" altLang="en-US" b="1" i="1"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3464157" y="4149326"/>
            <a:ext cx="958483" cy="369332"/>
          </a:xfrm>
          <a:prstGeom prst="rect">
            <a:avLst/>
          </a:prstGeom>
          <a:solidFill>
            <a:schemeClr val="accent6">
              <a:lumMod val="20000"/>
              <a:lumOff val="80000"/>
            </a:schemeClr>
          </a:solidFill>
        </p:spPr>
        <p:txBody>
          <a:bodyPr wrap="square" rtlCol="0">
            <a:spAutoFit/>
          </a:bodyPr>
          <a:lstStyle/>
          <a:p>
            <a:pPr algn="ctr"/>
            <a:r>
              <a:rPr lang="en-US" altLang="zh-CN" b="1" i="1" dirty="0" smtClean="0">
                <a:latin typeface="Times New Roman" panose="02020603050405020304" pitchFamily="18" charset="0"/>
                <a:cs typeface="Times New Roman" panose="02020603050405020304" pitchFamily="18" charset="0"/>
              </a:rPr>
              <a:t>3.5GHz</a:t>
            </a:r>
            <a:endParaRPr lang="zh-CN" altLang="en-US"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35889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xfrm>
            <a:off x="762000" y="228600"/>
            <a:ext cx="7793038" cy="1143000"/>
          </a:xfrm>
        </p:spPr>
        <p:txBody>
          <a:bodyPr/>
          <a:lstStyle/>
          <a:p>
            <a:pPr>
              <a:defRPr/>
            </a:pP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直接解调射频接收机原理框图</a:t>
            </a:r>
          </a:p>
        </p:txBody>
      </p:sp>
      <p:sp>
        <p:nvSpPr>
          <p:cNvPr id="18436" name="Rectangle 5"/>
          <p:cNvSpPr>
            <a:spLocks noChangeArrowheads="1"/>
          </p:cNvSpPr>
          <p:nvPr/>
        </p:nvSpPr>
        <p:spPr bwMode="auto">
          <a:xfrm>
            <a:off x="0" y="2728913"/>
            <a:ext cx="9144000" cy="0"/>
          </a:xfrm>
          <a:prstGeom prst="rect">
            <a:avLst/>
          </a:prstGeom>
          <a:noFill/>
          <a:ln w="9525" algn="ctr">
            <a:noFill/>
            <a:miter lim="800000"/>
            <a:headEnd/>
            <a:tailEnd type="none" w="med" len="lg"/>
          </a:ln>
        </p:spPr>
        <p:txBody>
          <a:bodyPr wrap="none" anchor="ctr">
            <a:spAutoFit/>
          </a:bodyPr>
          <a:lstStyle/>
          <a:p>
            <a:endParaRPr lang="zh-CN" altLang="en-US"/>
          </a:p>
        </p:txBody>
      </p:sp>
      <p:graphicFrame>
        <p:nvGraphicFramePr>
          <p:cNvPr id="18434" name="Object 4"/>
          <p:cNvGraphicFramePr>
            <a:graphicFrameLocks noChangeAspect="1"/>
          </p:cNvGraphicFramePr>
          <p:nvPr>
            <p:extLst>
              <p:ext uri="{D42A27DB-BD31-4B8C-83A1-F6EECF244321}">
                <p14:modId xmlns:p14="http://schemas.microsoft.com/office/powerpoint/2010/main" val="3380041768"/>
              </p:ext>
            </p:extLst>
          </p:nvPr>
        </p:nvGraphicFramePr>
        <p:xfrm>
          <a:off x="685800" y="1512094"/>
          <a:ext cx="7307263" cy="2974975"/>
        </p:xfrm>
        <a:graphic>
          <a:graphicData uri="http://schemas.openxmlformats.org/presentationml/2006/ole">
            <mc:AlternateContent xmlns:mc="http://schemas.openxmlformats.org/markup-compatibility/2006">
              <mc:Choice xmlns:v="urn:schemas-microsoft-com:vml" Requires="v">
                <p:oleObj spid="_x0000_s151794" name="Visio" r:id="rId3" imgW="6523101" imgH="2658237" progId="Visio.Drawing.11">
                  <p:embed/>
                </p:oleObj>
              </mc:Choice>
              <mc:Fallback>
                <p:oleObj name="Visio" r:id="rId3" imgW="6523101" imgH="2658237"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512094"/>
                        <a:ext cx="7307263" cy="297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fld id="{BFEB24BD-BE86-410A-BF7A-1F4EAF97620B}" type="slidenum">
              <a:rPr lang="en-US" altLang="zh-CN" smtClean="0"/>
              <a:pPr/>
              <a:t>58</a:t>
            </a:fld>
            <a:endParaRPr lang="en-US" altLang="zh-CN"/>
          </a:p>
        </p:txBody>
      </p:sp>
      <p:sp>
        <p:nvSpPr>
          <p:cNvPr id="3" name="Rectangle 231"/>
          <p:cNvSpPr>
            <a:spLocks noChangeArrowheads="1"/>
          </p:cNvSpPr>
          <p:nvPr/>
        </p:nvSpPr>
        <p:spPr bwMode="auto">
          <a:xfrm>
            <a:off x="685800" y="4780186"/>
            <a:ext cx="7840663"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b="1" dirty="0" smtClean="0">
                <a:solidFill>
                  <a:srgbClr val="0000FF"/>
                </a:solidFill>
                <a:latin typeface="宋体" panose="02010600030101010101" pitchFamily="2" charset="-122"/>
                <a:cs typeface="Times New Roman" panose="02020603050405020304" pitchFamily="18" charset="0"/>
              </a:rPr>
              <a:t>优点</a:t>
            </a:r>
            <a:r>
              <a:rPr lang="zh-CN" altLang="en-US" b="1" dirty="0" smtClean="0">
                <a:latin typeface="宋体" panose="02010600030101010101" pitchFamily="2" charset="-122"/>
                <a:cs typeface="Times New Roman" panose="02020603050405020304" pitchFamily="18" charset="0"/>
              </a:rPr>
              <a:t>：</a:t>
            </a:r>
            <a:r>
              <a:rPr kumimoji="0" lang="zh-CN" altLang="zh-CN" b="1" i="0" u="none" strike="noStrike" cap="none" normalizeH="0" baseline="0" dirty="0" smtClean="0">
                <a:ln>
                  <a:noFill/>
                </a:ln>
                <a:solidFill>
                  <a:schemeClr val="tx1"/>
                </a:solidFill>
                <a:effectLst/>
                <a:latin typeface="宋体" panose="02010600030101010101" pitchFamily="2" charset="-122"/>
                <a:cs typeface="Times New Roman" panose="02020603050405020304" pitchFamily="18" charset="0"/>
              </a:rPr>
              <a:t>由于本振信号频率与射频信号相同，混频后直接产生基带信号，中频为零，不存在镜像</a:t>
            </a:r>
            <a:r>
              <a:rPr kumimoji="0" lang="zh-CN" altLang="en-US" b="1" i="0" u="none" strike="noStrike" cap="none" normalizeH="0" baseline="0" dirty="0" smtClean="0">
                <a:ln>
                  <a:noFill/>
                </a:ln>
                <a:solidFill>
                  <a:schemeClr val="tx1"/>
                </a:solidFill>
                <a:effectLst/>
                <a:latin typeface="宋体" panose="02010600030101010101" pitchFamily="2" charset="-122"/>
                <a:cs typeface="Times New Roman" panose="02020603050405020304" pitchFamily="18" charset="0"/>
              </a:rPr>
              <a:t>干扰</a:t>
            </a:r>
            <a:r>
              <a:rPr kumimoji="0" lang="zh-CN" altLang="zh-CN" b="1" i="0" u="none" strike="noStrike" cap="none" normalizeH="0" baseline="0" dirty="0" smtClean="0">
                <a:ln>
                  <a:noFill/>
                </a:ln>
                <a:solidFill>
                  <a:schemeClr val="tx1"/>
                </a:solidFill>
                <a:effectLst/>
                <a:latin typeface="宋体" panose="02010600030101010101" pitchFamily="2" charset="-122"/>
                <a:cs typeface="Times New Roman" panose="02020603050405020304" pitchFamily="18" charset="0"/>
              </a:rPr>
              <a:t>，</a:t>
            </a:r>
            <a:r>
              <a:rPr lang="zh-CN" altLang="en-US" b="1" dirty="0" smtClean="0">
                <a:latin typeface="宋体" panose="02010600030101010101" pitchFamily="2" charset="-122"/>
                <a:cs typeface="Times New Roman" panose="02020603050405020304" pitchFamily="18" charset="0"/>
              </a:rPr>
              <a:t>对滤波器的要求低，器件数量少，</a:t>
            </a:r>
            <a:r>
              <a:rPr kumimoji="0" lang="zh-CN" altLang="en-US" b="1" i="0" u="none" strike="noStrike" cap="none" normalizeH="0" baseline="0" dirty="0" smtClean="0">
                <a:ln>
                  <a:noFill/>
                </a:ln>
                <a:solidFill>
                  <a:schemeClr val="tx1"/>
                </a:solidFill>
                <a:effectLst/>
                <a:latin typeface="宋体" panose="02010600030101010101" pitchFamily="2" charset="-122"/>
                <a:cs typeface="Times New Roman" panose="02020603050405020304" pitchFamily="18" charset="0"/>
              </a:rPr>
              <a:t>便于系统集成</a:t>
            </a:r>
            <a:r>
              <a:rPr kumimoji="0" lang="zh-CN" altLang="en-US" b="0" i="0" u="none" strike="noStrike" cap="none" normalizeH="0" baseline="0" dirty="0" smtClean="0">
                <a:ln>
                  <a:noFill/>
                </a:ln>
                <a:solidFill>
                  <a:schemeClr val="tx1"/>
                </a:solidFill>
                <a:effectLst/>
                <a:latin typeface="宋体" panose="02010600030101010101" pitchFamily="2" charset="-122"/>
                <a:cs typeface="Times New Roman" panose="02020603050405020304" pitchFamily="18" charset="0"/>
              </a:rPr>
              <a:t>。</a:t>
            </a:r>
            <a:endParaRPr kumimoji="0" lang="zh-CN" altLang="en-US" sz="2800" b="0" i="0" u="none" strike="noStrike" cap="none" normalizeH="0" baseline="0" dirty="0" smtClean="0">
              <a:ln>
                <a:noFill/>
              </a:ln>
              <a:solidFill>
                <a:schemeClr val="tx1"/>
              </a:solidFill>
              <a:effectLst/>
              <a:latin typeface="Arial" panose="020B0604020202020204" pitchFamily="34" charset="0"/>
            </a:endParaRPr>
          </a:p>
        </p:txBody>
      </p:sp>
      <p:sp>
        <p:nvSpPr>
          <p:cNvPr id="4" name="矩形 3"/>
          <p:cNvSpPr/>
          <p:nvPr/>
        </p:nvSpPr>
        <p:spPr>
          <a:xfrm>
            <a:off x="703604" y="5859442"/>
            <a:ext cx="7383464" cy="369332"/>
          </a:xfrm>
          <a:prstGeom prst="rect">
            <a:avLst/>
          </a:prstGeom>
        </p:spPr>
        <p:txBody>
          <a:bodyPr wrap="square">
            <a:spAutoFit/>
          </a:bodyPr>
          <a:lstStyle/>
          <a:p>
            <a:pPr eaLnBrk="0" hangingPunct="0"/>
            <a:r>
              <a:rPr lang="zh-CN" altLang="en-US" b="1" dirty="0">
                <a:solidFill>
                  <a:srgbClr val="0000FF"/>
                </a:solidFill>
                <a:latin typeface="宋体" panose="02010600030101010101" pitchFamily="2" charset="-122"/>
                <a:cs typeface="Times New Roman" panose="02020603050405020304" pitchFamily="18" charset="0"/>
              </a:rPr>
              <a:t>缺点</a:t>
            </a:r>
            <a:r>
              <a:rPr lang="zh-CN" altLang="en-US" b="1" dirty="0" smtClean="0">
                <a:solidFill>
                  <a:srgbClr val="0000FF"/>
                </a:solidFill>
                <a:latin typeface="宋体" panose="02010600030101010101" pitchFamily="2" charset="-122"/>
                <a:cs typeface="Times New Roman" panose="02020603050405020304" pitchFamily="18" charset="0"/>
              </a:rPr>
              <a:t>：</a:t>
            </a:r>
            <a:r>
              <a:rPr lang="zh-CN" altLang="zh-CN" b="1" dirty="0" smtClean="0">
                <a:latin typeface="宋体" panose="02010600030101010101" pitchFamily="2" charset="-122"/>
                <a:cs typeface="Times New Roman" panose="02020603050405020304" pitchFamily="18" charset="0"/>
              </a:rPr>
              <a:t>本</a:t>
            </a:r>
            <a:r>
              <a:rPr lang="zh-CN" altLang="zh-CN" b="1" dirty="0">
                <a:latin typeface="宋体" panose="02010600030101010101" pitchFamily="2" charset="-122"/>
                <a:cs typeface="Times New Roman" panose="02020603050405020304" pitchFamily="18" charset="0"/>
              </a:rPr>
              <a:t>振泄露</a:t>
            </a:r>
            <a:r>
              <a:rPr lang="zh-CN" altLang="zh-CN" b="1" dirty="0" smtClean="0">
                <a:latin typeface="宋体" panose="02010600030101010101" pitchFamily="2" charset="-122"/>
                <a:cs typeface="Times New Roman" panose="02020603050405020304" pitchFamily="18" charset="0"/>
              </a:rPr>
              <a:t>、直流</a:t>
            </a:r>
            <a:r>
              <a:rPr lang="zh-CN" altLang="zh-CN" b="1" dirty="0">
                <a:latin typeface="宋体" panose="02010600030101010101" pitchFamily="2" charset="-122"/>
                <a:cs typeface="Times New Roman" panose="02020603050405020304" pitchFamily="18" charset="0"/>
              </a:rPr>
              <a:t>偏差</a:t>
            </a:r>
            <a:r>
              <a:rPr lang="zh-CN" altLang="zh-CN" b="1" dirty="0" smtClean="0">
                <a:latin typeface="宋体" panose="02010600030101010101" pitchFamily="2" charset="-122"/>
                <a:cs typeface="Times New Roman" panose="02020603050405020304" pitchFamily="18" charset="0"/>
              </a:rPr>
              <a:t>、</a:t>
            </a:r>
            <a:r>
              <a:rPr lang="en-US" altLang="zh-CN" b="1" dirty="0" smtClean="0">
                <a:latin typeface="宋体" panose="02010600030101010101" pitchFamily="2" charset="-122"/>
                <a:cs typeface="Times New Roman" panose="02020603050405020304" pitchFamily="18" charset="0"/>
              </a:rPr>
              <a:t>I/Q</a:t>
            </a:r>
            <a:r>
              <a:rPr lang="zh-CN" altLang="zh-CN" b="1" dirty="0">
                <a:latin typeface="宋体" panose="02010600030101010101" pitchFamily="2" charset="-122"/>
                <a:cs typeface="Times New Roman" panose="02020603050405020304" pitchFamily="18" charset="0"/>
              </a:rPr>
              <a:t>适配等</a:t>
            </a:r>
            <a:r>
              <a:rPr lang="zh-CN" altLang="zh-CN" b="1" dirty="0" smtClean="0">
                <a:latin typeface="宋体" panose="02010600030101010101" pitchFamily="2" charset="-122"/>
                <a:cs typeface="Times New Roman" panose="02020603050405020304" pitchFamily="18" charset="0"/>
              </a:rPr>
              <a:t>问题</a:t>
            </a:r>
            <a:r>
              <a:rPr lang="zh-CN" altLang="en-US" b="1" dirty="0" smtClean="0">
                <a:latin typeface="宋体" panose="02010600030101010101" pitchFamily="2" charset="-122"/>
                <a:cs typeface="Times New Roman" panose="02020603050405020304" pitchFamily="18" charset="0"/>
              </a:rPr>
              <a:t>。</a:t>
            </a:r>
            <a:endParaRPr lang="zh-CN" altLang="zh-CN" b="1" dirty="0">
              <a:latin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1997142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a:xfrm>
            <a:off x="685800" y="533400"/>
            <a:ext cx="7793037" cy="1143000"/>
          </a:xfrm>
        </p:spPr>
        <p:txBody>
          <a:bodyPr/>
          <a:lstStyle/>
          <a:p>
            <a:pPr>
              <a:defRPr/>
            </a:pP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数字中频接收机原理框图</a:t>
            </a:r>
          </a:p>
        </p:txBody>
      </p:sp>
      <p:sp>
        <p:nvSpPr>
          <p:cNvPr id="19460" name="Rectangle 5"/>
          <p:cNvSpPr>
            <a:spLocks noChangeArrowheads="1"/>
          </p:cNvSpPr>
          <p:nvPr/>
        </p:nvSpPr>
        <p:spPr bwMode="auto">
          <a:xfrm>
            <a:off x="0" y="2743200"/>
            <a:ext cx="9144000" cy="0"/>
          </a:xfrm>
          <a:prstGeom prst="rect">
            <a:avLst/>
          </a:prstGeom>
          <a:noFill/>
          <a:ln w="9525" algn="ctr">
            <a:noFill/>
            <a:miter lim="800000"/>
            <a:headEnd/>
            <a:tailEnd type="none" w="med" len="lg"/>
          </a:ln>
        </p:spPr>
        <p:txBody>
          <a:bodyPr wrap="none" anchor="ctr">
            <a:spAutoFit/>
          </a:bodyPr>
          <a:lstStyle/>
          <a:p>
            <a:endParaRPr lang="zh-CN" altLang="en-US"/>
          </a:p>
        </p:txBody>
      </p:sp>
      <p:graphicFrame>
        <p:nvGraphicFramePr>
          <p:cNvPr id="19458" name="Object 4"/>
          <p:cNvGraphicFramePr>
            <a:graphicFrameLocks noChangeAspect="1"/>
          </p:cNvGraphicFramePr>
          <p:nvPr>
            <p:extLst>
              <p:ext uri="{D42A27DB-BD31-4B8C-83A1-F6EECF244321}">
                <p14:modId xmlns:p14="http://schemas.microsoft.com/office/powerpoint/2010/main" val="2187268473"/>
              </p:ext>
            </p:extLst>
          </p:nvPr>
        </p:nvGraphicFramePr>
        <p:xfrm>
          <a:off x="191293" y="2133600"/>
          <a:ext cx="9210675" cy="2425700"/>
        </p:xfrm>
        <a:graphic>
          <a:graphicData uri="http://schemas.openxmlformats.org/presentationml/2006/ole">
            <mc:AlternateContent xmlns:mc="http://schemas.openxmlformats.org/markup-compatibility/2006">
              <mc:Choice xmlns:v="urn:schemas-microsoft-com:vml" Requires="v">
                <p:oleObj spid="_x0000_s152818" name="Visio" r:id="rId3" imgW="11648520" imgH="3049200" progId="Visio.Drawing.11">
                  <p:embed/>
                </p:oleObj>
              </mc:Choice>
              <mc:Fallback>
                <p:oleObj name="Visio" r:id="rId3" imgW="11648520" imgH="304920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293" y="2133600"/>
                        <a:ext cx="9210675" cy="2425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fld id="{BFEB24BD-BE86-410A-BF7A-1F4EAF97620B}" type="slidenum">
              <a:rPr lang="en-US" altLang="zh-CN" smtClean="0"/>
              <a:pPr/>
              <a:t>59</a:t>
            </a:fld>
            <a:endParaRPr lang="en-US" altLang="zh-CN"/>
          </a:p>
        </p:txBody>
      </p:sp>
    </p:spTree>
    <p:extLst>
      <p:ext uri="{BB962C8B-B14F-4D97-AF65-F5344CB8AC3E}">
        <p14:creationId xmlns:p14="http://schemas.microsoft.com/office/powerpoint/2010/main" val="7164872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eaLnBrk="1" hangingPunct="1"/>
            <a:r>
              <a:rPr lang="zh-CN" altLang="en-US" sz="4000" b="1" kern="1200" dirty="0">
                <a:solidFill>
                  <a:srgbClr val="381850"/>
                </a:solidFill>
                <a:latin typeface="微软雅黑" panose="020B0503020204020204" pitchFamily="34" charset="-122"/>
                <a:ea typeface="微软雅黑" panose="020B0503020204020204" pitchFamily="34" charset="-122"/>
              </a:rPr>
              <a:t>电阻、电容、电感符号表示和单位</a:t>
            </a:r>
          </a:p>
        </p:txBody>
      </p:sp>
      <p:sp>
        <p:nvSpPr>
          <p:cNvPr id="4" name="灯片编号占位符 3"/>
          <p:cNvSpPr>
            <a:spLocks noGrp="1"/>
          </p:cNvSpPr>
          <p:nvPr>
            <p:ph type="sldNum" sz="quarter" idx="12"/>
          </p:nvPr>
        </p:nvSpPr>
        <p:spPr/>
        <p:txBody>
          <a:bodyPr/>
          <a:lstStyle/>
          <a:p>
            <a:fld id="{BFEB24BD-BE86-410A-BF7A-1F4EAF97620B}" type="slidenum">
              <a:rPr lang="en-US" altLang="zh-CN" smtClean="0"/>
              <a:pPr/>
              <a:t>6</a:t>
            </a:fld>
            <a:endParaRPr lang="en-US" altLang="zh-CN"/>
          </a:p>
        </p:txBody>
      </p:sp>
      <p:pic>
        <p:nvPicPr>
          <p:cNvPr id="5" name="图片 4"/>
          <p:cNvPicPr>
            <a:picLocks noChangeAspect="1"/>
          </p:cNvPicPr>
          <p:nvPr/>
        </p:nvPicPr>
        <p:blipFill>
          <a:blip r:embed="rId2"/>
          <a:stretch>
            <a:fillRect/>
          </a:stretch>
        </p:blipFill>
        <p:spPr>
          <a:xfrm>
            <a:off x="609600" y="1371600"/>
            <a:ext cx="7629525" cy="3347697"/>
          </a:xfrm>
          <a:prstGeom prst="rect">
            <a:avLst/>
          </a:prstGeom>
        </p:spPr>
      </p:pic>
      <p:sp>
        <p:nvSpPr>
          <p:cNvPr id="6" name="文本框 5"/>
          <p:cNvSpPr txBox="1"/>
          <p:nvPr/>
        </p:nvSpPr>
        <p:spPr>
          <a:xfrm>
            <a:off x="228600" y="4346474"/>
            <a:ext cx="8839200" cy="2144177"/>
          </a:xfrm>
          <a:prstGeom prst="rect">
            <a:avLst/>
          </a:prstGeom>
          <a:noFill/>
        </p:spPr>
        <p:txBody>
          <a:bodyPr wrap="square" rtlCol="0">
            <a:spAutoFit/>
          </a:bodyPr>
          <a:lstStyle/>
          <a:p>
            <a:pPr marL="342900" indent="-114300">
              <a:lnSpc>
                <a:spcPts val="4000"/>
              </a:lnSpc>
              <a:defRPr/>
            </a:pPr>
            <a:r>
              <a:rPr lang="zh-CN" altLang="en-US" sz="2400" b="1" kern="0" dirty="0">
                <a:latin typeface="Times New Roman" pitchFamily="18" charset="0"/>
                <a:ea typeface="+mn-ea"/>
              </a:rPr>
              <a:t>电阻：</a:t>
            </a:r>
            <a:r>
              <a:rPr lang="zh-CN" altLang="en-US" sz="2400" b="1" kern="0" dirty="0">
                <a:solidFill>
                  <a:srgbClr val="0000FF"/>
                </a:solidFill>
                <a:latin typeface="Times New Roman" pitchFamily="18" charset="0"/>
                <a:ea typeface="+mn-ea"/>
              </a:rPr>
              <a:t>欧姆（</a:t>
            </a:r>
            <a:r>
              <a:rPr lang="el-GR" altLang="zh-CN" sz="2400" b="1" kern="0" dirty="0">
                <a:solidFill>
                  <a:srgbClr val="0000FF"/>
                </a:solidFill>
                <a:latin typeface="Times New Roman" pitchFamily="18" charset="0"/>
                <a:ea typeface="+mn-ea"/>
              </a:rPr>
              <a:t>Ω</a:t>
            </a:r>
            <a:r>
              <a:rPr lang="zh-CN" altLang="en-US" sz="2400" b="1" kern="0" dirty="0">
                <a:solidFill>
                  <a:srgbClr val="0000FF"/>
                </a:solidFill>
                <a:latin typeface="Times New Roman" pitchFamily="18" charset="0"/>
                <a:ea typeface="+mn-ea"/>
              </a:rPr>
              <a:t>）；</a:t>
            </a:r>
            <a:r>
              <a:rPr lang="el-GR" altLang="zh-CN" sz="2400" b="1" kern="0" dirty="0">
                <a:solidFill>
                  <a:srgbClr val="0000FF"/>
                </a:solidFill>
                <a:latin typeface="Times New Roman" pitchFamily="18" charset="0"/>
                <a:ea typeface="+mn-ea"/>
              </a:rPr>
              <a:t>Ω</a:t>
            </a:r>
            <a:r>
              <a:rPr lang="zh-CN" altLang="en-US" sz="2400" b="1" kern="0" dirty="0">
                <a:solidFill>
                  <a:srgbClr val="0000FF"/>
                </a:solidFill>
                <a:latin typeface="Times New Roman" pitchFamily="18" charset="0"/>
                <a:ea typeface="+mn-ea"/>
              </a:rPr>
              <a:t>，</a:t>
            </a:r>
            <a:r>
              <a:rPr lang="en-US" altLang="zh-CN" sz="2400" b="1" kern="0" dirty="0">
                <a:solidFill>
                  <a:srgbClr val="0000FF"/>
                </a:solidFill>
                <a:latin typeface="Times New Roman" pitchFamily="18" charset="0"/>
                <a:ea typeface="+mn-ea"/>
              </a:rPr>
              <a:t>k</a:t>
            </a:r>
            <a:r>
              <a:rPr lang="el-GR" altLang="zh-CN" sz="2400" b="1" kern="0" dirty="0">
                <a:solidFill>
                  <a:srgbClr val="0000FF"/>
                </a:solidFill>
                <a:latin typeface="Times New Roman" pitchFamily="18" charset="0"/>
                <a:ea typeface="+mn-ea"/>
              </a:rPr>
              <a:t>Ω</a:t>
            </a:r>
            <a:r>
              <a:rPr lang="zh-CN" altLang="en-US" sz="2400" b="1" kern="0" dirty="0">
                <a:solidFill>
                  <a:srgbClr val="0000FF"/>
                </a:solidFill>
                <a:latin typeface="Times New Roman" pitchFamily="18" charset="0"/>
                <a:ea typeface="+mn-ea"/>
              </a:rPr>
              <a:t>（</a:t>
            </a:r>
            <a:r>
              <a:rPr lang="en-US" altLang="zh-CN" sz="2400" b="1" kern="0" dirty="0">
                <a:solidFill>
                  <a:srgbClr val="0000FF"/>
                </a:solidFill>
                <a:latin typeface="Times New Roman" pitchFamily="18" charset="0"/>
                <a:ea typeface="+mn-ea"/>
              </a:rPr>
              <a:t>10</a:t>
            </a:r>
            <a:r>
              <a:rPr lang="en-US" altLang="zh-CN" sz="2400" b="1" kern="0" baseline="30000" dirty="0">
                <a:solidFill>
                  <a:srgbClr val="0000FF"/>
                </a:solidFill>
                <a:latin typeface="Times New Roman" pitchFamily="18" charset="0"/>
                <a:ea typeface="+mn-ea"/>
              </a:rPr>
              <a:t>3</a:t>
            </a:r>
            <a:r>
              <a:rPr lang="zh-CN" altLang="en-US" sz="2400" b="1" kern="0" dirty="0">
                <a:solidFill>
                  <a:srgbClr val="0000FF"/>
                </a:solidFill>
                <a:latin typeface="Times New Roman" pitchFamily="18" charset="0"/>
                <a:ea typeface="+mn-ea"/>
              </a:rPr>
              <a:t>），</a:t>
            </a:r>
            <a:r>
              <a:rPr lang="en-US" altLang="zh-CN" sz="2400" b="1" kern="0" dirty="0">
                <a:solidFill>
                  <a:srgbClr val="0000FF"/>
                </a:solidFill>
                <a:latin typeface="Times New Roman" pitchFamily="18" charset="0"/>
                <a:ea typeface="+mn-ea"/>
              </a:rPr>
              <a:t>M</a:t>
            </a:r>
            <a:r>
              <a:rPr lang="el-GR" altLang="zh-CN" sz="2400" b="1" kern="0" dirty="0">
                <a:solidFill>
                  <a:srgbClr val="0000FF"/>
                </a:solidFill>
                <a:latin typeface="Times New Roman" pitchFamily="18" charset="0"/>
                <a:ea typeface="+mn-ea"/>
              </a:rPr>
              <a:t>Ω</a:t>
            </a:r>
            <a:r>
              <a:rPr lang="zh-CN" altLang="en-US" sz="2400" b="1" kern="0" dirty="0">
                <a:solidFill>
                  <a:srgbClr val="0000FF"/>
                </a:solidFill>
                <a:latin typeface="Times New Roman" pitchFamily="18" charset="0"/>
                <a:ea typeface="+mn-ea"/>
              </a:rPr>
              <a:t>（</a:t>
            </a:r>
            <a:r>
              <a:rPr lang="en-US" altLang="zh-CN" sz="2400" b="1" kern="0" dirty="0">
                <a:solidFill>
                  <a:srgbClr val="0000FF"/>
                </a:solidFill>
                <a:latin typeface="Times New Roman" pitchFamily="18" charset="0"/>
                <a:ea typeface="+mn-ea"/>
              </a:rPr>
              <a:t>10</a:t>
            </a:r>
            <a:r>
              <a:rPr lang="en-US" altLang="zh-CN" sz="2400" b="1" kern="0" baseline="30000" dirty="0">
                <a:solidFill>
                  <a:srgbClr val="0000FF"/>
                </a:solidFill>
                <a:latin typeface="Times New Roman" pitchFamily="18" charset="0"/>
                <a:ea typeface="+mn-ea"/>
              </a:rPr>
              <a:t>6</a:t>
            </a:r>
            <a:r>
              <a:rPr lang="zh-CN" altLang="en-US" sz="2400" b="1" kern="0" dirty="0">
                <a:solidFill>
                  <a:srgbClr val="0000FF"/>
                </a:solidFill>
                <a:latin typeface="Times New Roman" pitchFamily="18" charset="0"/>
                <a:ea typeface="+mn-ea"/>
              </a:rPr>
              <a:t>）</a:t>
            </a:r>
            <a:endParaRPr lang="en-US" altLang="zh-CN" sz="2400" b="1" kern="0" dirty="0">
              <a:solidFill>
                <a:srgbClr val="0000FF"/>
              </a:solidFill>
              <a:latin typeface="Times New Roman" pitchFamily="18" charset="0"/>
              <a:ea typeface="+mn-ea"/>
            </a:endParaRPr>
          </a:p>
          <a:p>
            <a:pPr marL="342900" indent="-114300">
              <a:lnSpc>
                <a:spcPts val="4000"/>
              </a:lnSpc>
              <a:defRPr/>
            </a:pPr>
            <a:r>
              <a:rPr lang="zh-CN" altLang="en-US" sz="2400" b="1" kern="0" dirty="0">
                <a:latin typeface="Times New Roman" pitchFamily="18" charset="0"/>
                <a:ea typeface="+mn-ea"/>
              </a:rPr>
              <a:t>电容：</a:t>
            </a:r>
            <a:r>
              <a:rPr lang="zh-CN" altLang="en-US" sz="2400" b="1" kern="0" dirty="0">
                <a:solidFill>
                  <a:srgbClr val="0000FF"/>
                </a:solidFill>
                <a:latin typeface="Times New Roman" pitchFamily="18" charset="0"/>
                <a:ea typeface="+mn-ea"/>
              </a:rPr>
              <a:t>法拉（</a:t>
            </a:r>
            <a:r>
              <a:rPr lang="en-US" altLang="zh-CN" sz="2400" b="1" kern="0" dirty="0">
                <a:solidFill>
                  <a:srgbClr val="0000FF"/>
                </a:solidFill>
                <a:latin typeface="Times New Roman" pitchFamily="18" charset="0"/>
                <a:ea typeface="+mn-ea"/>
              </a:rPr>
              <a:t>F</a:t>
            </a:r>
            <a:r>
              <a:rPr lang="zh-CN" altLang="en-US" sz="2400" b="1" kern="0" dirty="0">
                <a:solidFill>
                  <a:srgbClr val="0000FF"/>
                </a:solidFill>
                <a:latin typeface="Times New Roman" pitchFamily="18" charset="0"/>
                <a:ea typeface="+mn-ea"/>
              </a:rPr>
              <a:t>）；</a:t>
            </a:r>
            <a:r>
              <a:rPr lang="en-US" altLang="zh-CN" sz="2400" b="1" kern="0" dirty="0">
                <a:solidFill>
                  <a:srgbClr val="0000FF"/>
                </a:solidFill>
                <a:latin typeface="Times New Roman" pitchFamily="18" charset="0"/>
                <a:ea typeface="+mn-ea"/>
              </a:rPr>
              <a:t>F</a:t>
            </a:r>
            <a:r>
              <a:rPr lang="zh-CN" altLang="en-US" sz="2400" b="1" kern="0" dirty="0">
                <a:solidFill>
                  <a:srgbClr val="0000FF"/>
                </a:solidFill>
                <a:latin typeface="Times New Roman" pitchFamily="18" charset="0"/>
                <a:ea typeface="+mn-ea"/>
              </a:rPr>
              <a:t>，</a:t>
            </a:r>
            <a:r>
              <a:rPr lang="en-US" altLang="zh-CN" sz="2400" b="1" kern="0" dirty="0">
                <a:solidFill>
                  <a:srgbClr val="0000FF"/>
                </a:solidFill>
                <a:latin typeface="Times New Roman" pitchFamily="18" charset="0"/>
                <a:ea typeface="+mn-ea"/>
              </a:rPr>
              <a:t>mF</a:t>
            </a:r>
            <a:r>
              <a:rPr lang="zh-CN" altLang="en-US" sz="2400" b="1" kern="0" dirty="0">
                <a:solidFill>
                  <a:srgbClr val="0000FF"/>
                </a:solidFill>
                <a:latin typeface="Times New Roman" pitchFamily="18" charset="0"/>
                <a:ea typeface="+mn-ea"/>
              </a:rPr>
              <a:t>（</a:t>
            </a:r>
            <a:r>
              <a:rPr lang="en-US" altLang="zh-CN" sz="2400" b="1" kern="0" dirty="0">
                <a:solidFill>
                  <a:srgbClr val="0000FF"/>
                </a:solidFill>
                <a:latin typeface="Times New Roman" pitchFamily="18" charset="0"/>
                <a:ea typeface="+mn-ea"/>
              </a:rPr>
              <a:t>10</a:t>
            </a:r>
            <a:r>
              <a:rPr lang="en-US" altLang="zh-CN" sz="2400" b="1" kern="0" baseline="30000" dirty="0">
                <a:solidFill>
                  <a:srgbClr val="0000FF"/>
                </a:solidFill>
                <a:latin typeface="Times New Roman" pitchFamily="18" charset="0"/>
                <a:ea typeface="+mn-ea"/>
              </a:rPr>
              <a:t>-3</a:t>
            </a:r>
            <a:r>
              <a:rPr lang="zh-CN" altLang="en-US" sz="2400" b="1" kern="0" dirty="0">
                <a:solidFill>
                  <a:srgbClr val="0000FF"/>
                </a:solidFill>
                <a:latin typeface="Times New Roman" pitchFamily="18" charset="0"/>
                <a:ea typeface="+mn-ea"/>
              </a:rPr>
              <a:t>），</a:t>
            </a:r>
            <a:r>
              <a:rPr lang="en-US" altLang="zh-CN" sz="2400" b="1" kern="0" dirty="0" err="1">
                <a:solidFill>
                  <a:srgbClr val="0000FF"/>
                </a:solidFill>
                <a:latin typeface="Times New Roman" pitchFamily="18" charset="0"/>
                <a:ea typeface="+mn-ea"/>
              </a:rPr>
              <a:t>uF</a:t>
            </a:r>
            <a:r>
              <a:rPr lang="zh-CN" altLang="en-US" sz="2400" b="1" kern="0" dirty="0">
                <a:solidFill>
                  <a:srgbClr val="0000FF"/>
                </a:solidFill>
                <a:latin typeface="Times New Roman" pitchFamily="18" charset="0"/>
                <a:ea typeface="+mn-ea"/>
              </a:rPr>
              <a:t>（</a:t>
            </a:r>
            <a:r>
              <a:rPr lang="en-US" altLang="zh-CN" sz="2400" b="1" kern="0" dirty="0">
                <a:solidFill>
                  <a:srgbClr val="0000FF"/>
                </a:solidFill>
                <a:latin typeface="Times New Roman" pitchFamily="18" charset="0"/>
                <a:ea typeface="+mn-ea"/>
              </a:rPr>
              <a:t>10</a:t>
            </a:r>
            <a:r>
              <a:rPr lang="en-US" altLang="zh-CN" sz="2400" b="1" kern="0" baseline="30000" dirty="0">
                <a:solidFill>
                  <a:srgbClr val="0000FF"/>
                </a:solidFill>
                <a:latin typeface="Times New Roman" pitchFamily="18" charset="0"/>
                <a:ea typeface="+mn-ea"/>
              </a:rPr>
              <a:t>-6</a:t>
            </a:r>
            <a:r>
              <a:rPr lang="zh-CN" altLang="en-US" sz="2400" b="1" kern="0" dirty="0">
                <a:solidFill>
                  <a:srgbClr val="0000FF"/>
                </a:solidFill>
                <a:latin typeface="Times New Roman" pitchFamily="18" charset="0"/>
                <a:ea typeface="+mn-ea"/>
              </a:rPr>
              <a:t>），</a:t>
            </a:r>
            <a:r>
              <a:rPr lang="en-US" altLang="zh-CN" sz="2400" b="1" kern="0" dirty="0" err="1">
                <a:solidFill>
                  <a:srgbClr val="0000FF"/>
                </a:solidFill>
                <a:latin typeface="Times New Roman" pitchFamily="18" charset="0"/>
                <a:ea typeface="+mn-ea"/>
              </a:rPr>
              <a:t>nF</a:t>
            </a:r>
            <a:r>
              <a:rPr lang="zh-CN" altLang="en-US" sz="2400" b="1" kern="0" dirty="0">
                <a:solidFill>
                  <a:srgbClr val="0000FF"/>
                </a:solidFill>
                <a:latin typeface="Times New Roman" pitchFamily="18" charset="0"/>
                <a:ea typeface="+mn-ea"/>
              </a:rPr>
              <a:t>（</a:t>
            </a:r>
            <a:r>
              <a:rPr lang="en-US" altLang="zh-CN" sz="2400" b="1" kern="0" dirty="0">
                <a:solidFill>
                  <a:srgbClr val="0000FF"/>
                </a:solidFill>
                <a:latin typeface="Times New Roman" pitchFamily="18" charset="0"/>
                <a:ea typeface="+mn-ea"/>
              </a:rPr>
              <a:t>10</a:t>
            </a:r>
            <a:r>
              <a:rPr lang="en-US" altLang="zh-CN" sz="2400" b="1" kern="0" baseline="30000" dirty="0">
                <a:solidFill>
                  <a:srgbClr val="0000FF"/>
                </a:solidFill>
                <a:latin typeface="Times New Roman" pitchFamily="18" charset="0"/>
                <a:ea typeface="+mn-ea"/>
              </a:rPr>
              <a:t>-9</a:t>
            </a:r>
            <a:r>
              <a:rPr lang="zh-CN" altLang="en-US" sz="2400" b="1" kern="0" dirty="0" smtClean="0">
                <a:solidFill>
                  <a:srgbClr val="0000FF"/>
                </a:solidFill>
                <a:latin typeface="Times New Roman" pitchFamily="18" charset="0"/>
                <a:ea typeface="+mn-ea"/>
              </a:rPr>
              <a:t>），  </a:t>
            </a:r>
            <a:endParaRPr lang="en-US" altLang="zh-CN" sz="2400" b="1" kern="0" dirty="0" smtClean="0">
              <a:solidFill>
                <a:srgbClr val="0000FF"/>
              </a:solidFill>
              <a:latin typeface="Times New Roman" pitchFamily="18" charset="0"/>
              <a:ea typeface="+mn-ea"/>
            </a:endParaRPr>
          </a:p>
          <a:p>
            <a:pPr marL="342900" indent="-114300">
              <a:lnSpc>
                <a:spcPts val="4000"/>
              </a:lnSpc>
              <a:defRPr/>
            </a:pPr>
            <a:r>
              <a:rPr lang="en-US" altLang="zh-CN" sz="2400" b="1" kern="0" dirty="0">
                <a:solidFill>
                  <a:srgbClr val="0000FF"/>
                </a:solidFill>
                <a:latin typeface="Times New Roman" pitchFamily="18" charset="0"/>
                <a:ea typeface="+mn-ea"/>
              </a:rPr>
              <a:t> </a:t>
            </a:r>
            <a:r>
              <a:rPr lang="en-US" altLang="zh-CN" sz="2400" b="1" kern="0" dirty="0" smtClean="0">
                <a:solidFill>
                  <a:srgbClr val="0000FF"/>
                </a:solidFill>
                <a:latin typeface="Times New Roman" pitchFamily="18" charset="0"/>
                <a:ea typeface="+mn-ea"/>
              </a:rPr>
              <a:t>           pF</a:t>
            </a:r>
            <a:r>
              <a:rPr lang="zh-CN" altLang="en-US" sz="2400" b="1" kern="0" dirty="0">
                <a:solidFill>
                  <a:srgbClr val="0000FF"/>
                </a:solidFill>
                <a:latin typeface="Times New Roman" pitchFamily="18" charset="0"/>
                <a:ea typeface="+mn-ea"/>
              </a:rPr>
              <a:t>（</a:t>
            </a:r>
            <a:r>
              <a:rPr lang="en-US" altLang="zh-CN" sz="2400" b="1" kern="0" dirty="0">
                <a:solidFill>
                  <a:srgbClr val="0000FF"/>
                </a:solidFill>
                <a:latin typeface="Times New Roman" pitchFamily="18" charset="0"/>
                <a:ea typeface="+mn-ea"/>
              </a:rPr>
              <a:t>10</a:t>
            </a:r>
            <a:r>
              <a:rPr lang="en-US" altLang="zh-CN" sz="2400" b="1" kern="0" baseline="30000" dirty="0">
                <a:solidFill>
                  <a:srgbClr val="0000FF"/>
                </a:solidFill>
                <a:latin typeface="Times New Roman" pitchFamily="18" charset="0"/>
                <a:ea typeface="+mn-ea"/>
              </a:rPr>
              <a:t>-12</a:t>
            </a:r>
            <a:r>
              <a:rPr lang="zh-CN" altLang="en-US" sz="2400" b="1" kern="0" dirty="0">
                <a:solidFill>
                  <a:srgbClr val="0000FF"/>
                </a:solidFill>
                <a:latin typeface="Times New Roman" pitchFamily="18" charset="0"/>
                <a:ea typeface="+mn-ea"/>
              </a:rPr>
              <a:t>）</a:t>
            </a:r>
            <a:endParaRPr lang="en-US" altLang="zh-CN" sz="2400" b="1" kern="0" dirty="0">
              <a:solidFill>
                <a:srgbClr val="0000FF"/>
              </a:solidFill>
              <a:latin typeface="Times New Roman" pitchFamily="18" charset="0"/>
              <a:ea typeface="+mn-ea"/>
            </a:endParaRPr>
          </a:p>
          <a:p>
            <a:pPr marL="342900" indent="-114300">
              <a:lnSpc>
                <a:spcPts val="4000"/>
              </a:lnSpc>
              <a:defRPr/>
            </a:pPr>
            <a:r>
              <a:rPr lang="zh-CN" altLang="en-US" sz="2400" b="1" kern="0" dirty="0">
                <a:latin typeface="Times New Roman" pitchFamily="18" charset="0"/>
                <a:ea typeface="+mn-ea"/>
              </a:rPr>
              <a:t>电感：</a:t>
            </a:r>
            <a:r>
              <a:rPr lang="zh-CN" altLang="en-US" sz="2400" b="1" kern="0" dirty="0">
                <a:solidFill>
                  <a:srgbClr val="0000FF"/>
                </a:solidFill>
                <a:latin typeface="Times New Roman" pitchFamily="18" charset="0"/>
                <a:ea typeface="+mn-ea"/>
              </a:rPr>
              <a:t>亨利（</a:t>
            </a:r>
            <a:r>
              <a:rPr lang="en-US" altLang="zh-CN" sz="2400" b="1" kern="0" dirty="0">
                <a:solidFill>
                  <a:srgbClr val="0000FF"/>
                </a:solidFill>
                <a:latin typeface="Times New Roman" pitchFamily="18" charset="0"/>
                <a:ea typeface="+mn-ea"/>
              </a:rPr>
              <a:t>H</a:t>
            </a:r>
            <a:r>
              <a:rPr lang="zh-CN" altLang="en-US" sz="2400" b="1" kern="0" dirty="0">
                <a:solidFill>
                  <a:srgbClr val="0000FF"/>
                </a:solidFill>
                <a:latin typeface="Times New Roman" pitchFamily="18" charset="0"/>
                <a:ea typeface="+mn-ea"/>
              </a:rPr>
              <a:t>）；</a:t>
            </a:r>
            <a:r>
              <a:rPr lang="en-US" altLang="zh-CN" sz="2400" b="1" kern="0" dirty="0">
                <a:solidFill>
                  <a:srgbClr val="0000FF"/>
                </a:solidFill>
                <a:latin typeface="Times New Roman" pitchFamily="18" charset="0"/>
                <a:ea typeface="+mn-ea"/>
              </a:rPr>
              <a:t>H</a:t>
            </a:r>
            <a:r>
              <a:rPr lang="zh-CN" altLang="en-US" sz="2400" b="1" kern="0" dirty="0">
                <a:solidFill>
                  <a:srgbClr val="0000FF"/>
                </a:solidFill>
                <a:latin typeface="Times New Roman" pitchFamily="18" charset="0"/>
                <a:ea typeface="+mn-ea"/>
              </a:rPr>
              <a:t>，</a:t>
            </a:r>
            <a:r>
              <a:rPr lang="en-US" altLang="zh-CN" sz="2400" b="1" kern="0" dirty="0" err="1">
                <a:solidFill>
                  <a:srgbClr val="0000FF"/>
                </a:solidFill>
                <a:latin typeface="Times New Roman" pitchFamily="18" charset="0"/>
                <a:ea typeface="+mn-ea"/>
              </a:rPr>
              <a:t>mH</a:t>
            </a:r>
            <a:r>
              <a:rPr lang="zh-CN" altLang="en-US" sz="2400" b="1" kern="0" dirty="0">
                <a:solidFill>
                  <a:srgbClr val="0000FF"/>
                </a:solidFill>
                <a:latin typeface="Times New Roman" pitchFamily="18" charset="0"/>
                <a:ea typeface="+mn-ea"/>
              </a:rPr>
              <a:t>（</a:t>
            </a:r>
            <a:r>
              <a:rPr lang="en-US" altLang="zh-CN" sz="2400" b="1" kern="0" dirty="0">
                <a:solidFill>
                  <a:srgbClr val="0000FF"/>
                </a:solidFill>
                <a:latin typeface="Times New Roman" pitchFamily="18" charset="0"/>
                <a:ea typeface="+mn-ea"/>
              </a:rPr>
              <a:t>10</a:t>
            </a:r>
            <a:r>
              <a:rPr lang="en-US" altLang="zh-CN" sz="2400" b="1" kern="0" baseline="30000" dirty="0">
                <a:solidFill>
                  <a:srgbClr val="0000FF"/>
                </a:solidFill>
                <a:latin typeface="Times New Roman" pitchFamily="18" charset="0"/>
                <a:ea typeface="+mn-ea"/>
              </a:rPr>
              <a:t>-3</a:t>
            </a:r>
            <a:r>
              <a:rPr lang="zh-CN" altLang="en-US" sz="2400" b="1" kern="0" dirty="0">
                <a:solidFill>
                  <a:srgbClr val="0000FF"/>
                </a:solidFill>
                <a:latin typeface="Times New Roman" pitchFamily="18" charset="0"/>
                <a:ea typeface="+mn-ea"/>
              </a:rPr>
              <a:t>），</a:t>
            </a:r>
            <a:r>
              <a:rPr lang="en-US" altLang="zh-CN" sz="2400" b="1" kern="0" dirty="0" err="1">
                <a:solidFill>
                  <a:srgbClr val="0000FF"/>
                </a:solidFill>
                <a:latin typeface="Times New Roman" pitchFamily="18" charset="0"/>
                <a:ea typeface="+mn-ea"/>
              </a:rPr>
              <a:t>uH</a:t>
            </a:r>
            <a:r>
              <a:rPr lang="zh-CN" altLang="en-US" sz="2400" b="1" kern="0" dirty="0">
                <a:solidFill>
                  <a:srgbClr val="0000FF"/>
                </a:solidFill>
                <a:latin typeface="Times New Roman" pitchFamily="18" charset="0"/>
                <a:ea typeface="+mn-ea"/>
              </a:rPr>
              <a:t>（</a:t>
            </a:r>
            <a:r>
              <a:rPr lang="en-US" altLang="zh-CN" sz="2400" b="1" kern="0" dirty="0">
                <a:solidFill>
                  <a:srgbClr val="0000FF"/>
                </a:solidFill>
                <a:latin typeface="Times New Roman" pitchFamily="18" charset="0"/>
                <a:ea typeface="+mn-ea"/>
              </a:rPr>
              <a:t>10</a:t>
            </a:r>
            <a:r>
              <a:rPr lang="en-US" altLang="zh-CN" sz="2400" b="1" kern="0" baseline="30000" dirty="0">
                <a:solidFill>
                  <a:srgbClr val="0000FF"/>
                </a:solidFill>
                <a:latin typeface="Times New Roman" pitchFamily="18" charset="0"/>
                <a:ea typeface="+mn-ea"/>
              </a:rPr>
              <a:t>-6</a:t>
            </a:r>
            <a:r>
              <a:rPr lang="zh-CN" altLang="en-US" sz="2400" b="1" kern="0" dirty="0">
                <a:solidFill>
                  <a:srgbClr val="0000FF"/>
                </a:solidFill>
                <a:latin typeface="Times New Roman" pitchFamily="18" charset="0"/>
                <a:ea typeface="+mn-ea"/>
              </a:rPr>
              <a:t>），</a:t>
            </a:r>
            <a:r>
              <a:rPr lang="en-US" altLang="zh-CN" sz="2400" b="1" kern="0" dirty="0" err="1">
                <a:solidFill>
                  <a:srgbClr val="0000FF"/>
                </a:solidFill>
                <a:latin typeface="Times New Roman" pitchFamily="18" charset="0"/>
                <a:ea typeface="+mn-ea"/>
              </a:rPr>
              <a:t>nH</a:t>
            </a:r>
            <a:r>
              <a:rPr lang="zh-CN" altLang="en-US" sz="2400" b="1" kern="0" dirty="0">
                <a:solidFill>
                  <a:srgbClr val="0000FF"/>
                </a:solidFill>
                <a:latin typeface="Times New Roman" pitchFamily="18" charset="0"/>
                <a:ea typeface="+mn-ea"/>
              </a:rPr>
              <a:t>（</a:t>
            </a:r>
            <a:r>
              <a:rPr lang="en-US" altLang="zh-CN" sz="2400" b="1" kern="0" dirty="0">
                <a:solidFill>
                  <a:srgbClr val="0000FF"/>
                </a:solidFill>
                <a:latin typeface="Times New Roman" pitchFamily="18" charset="0"/>
                <a:ea typeface="+mn-ea"/>
              </a:rPr>
              <a:t>10</a:t>
            </a:r>
            <a:r>
              <a:rPr lang="en-US" altLang="zh-CN" sz="2400" b="1" kern="0" baseline="30000" dirty="0">
                <a:solidFill>
                  <a:srgbClr val="0000FF"/>
                </a:solidFill>
                <a:latin typeface="Times New Roman" pitchFamily="18" charset="0"/>
                <a:ea typeface="+mn-ea"/>
              </a:rPr>
              <a:t>-9</a:t>
            </a:r>
            <a:r>
              <a:rPr lang="zh-CN" altLang="en-US" sz="2400" b="1" kern="0" dirty="0">
                <a:solidFill>
                  <a:srgbClr val="0000FF"/>
                </a:solidFill>
                <a:latin typeface="Times New Roman" pitchFamily="18" charset="0"/>
                <a:ea typeface="+mn-ea"/>
              </a:rPr>
              <a:t>）</a:t>
            </a:r>
          </a:p>
        </p:txBody>
      </p:sp>
    </p:spTree>
    <p:extLst>
      <p:ext uri="{BB962C8B-B14F-4D97-AF65-F5344CB8AC3E}">
        <p14:creationId xmlns:p14="http://schemas.microsoft.com/office/powerpoint/2010/main" val="64593852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4600" y="215107"/>
            <a:ext cx="4343400" cy="868362"/>
          </a:xfrm>
        </p:spPr>
        <p:txBody>
          <a:bodyPr/>
          <a:lstStyle/>
          <a:p>
            <a:pPr>
              <a:defRPr/>
            </a:pPr>
            <a:r>
              <a:rPr lang="zh-CN" altLang="en-US" sz="4000" b="1" kern="1200" dirty="0" smtClean="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扩频通信原理</a:t>
            </a:r>
            <a:endPar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内容占位符 2"/>
          <p:cNvSpPr>
            <a:spLocks noGrp="1"/>
          </p:cNvSpPr>
          <p:nvPr>
            <p:ph idx="1"/>
          </p:nvPr>
        </p:nvSpPr>
        <p:spPr>
          <a:xfrm>
            <a:off x="457200" y="1083469"/>
            <a:ext cx="8534400" cy="5317331"/>
          </a:xfrm>
        </p:spPr>
        <p:txBody>
          <a:bodyPr/>
          <a:lstStyle/>
          <a:p>
            <a:pPr marL="0" indent="0">
              <a:buNone/>
            </a:pPr>
            <a:r>
              <a:rPr lang="zh-CN" altLang="en-US" sz="2400" dirty="0" smtClean="0"/>
              <a:t>根据香农定理：</a:t>
            </a:r>
            <a:endParaRPr lang="en-US" altLang="zh-CN" sz="2400" dirty="0" smtClean="0"/>
          </a:p>
          <a:p>
            <a:pPr marL="0" indent="0">
              <a:buNone/>
            </a:pPr>
            <a:r>
              <a:rPr lang="en-US" altLang="zh-CN" sz="2800" i="1" dirty="0">
                <a:latin typeface="Times New Roman" panose="02020603050405020304" pitchFamily="18" charset="0"/>
                <a:cs typeface="Times New Roman" panose="02020603050405020304" pitchFamily="18" charset="0"/>
              </a:rPr>
              <a:t> </a:t>
            </a:r>
            <a:r>
              <a:rPr lang="en-US" altLang="zh-CN" sz="2800" i="1" dirty="0" smtClean="0">
                <a:latin typeface="Times New Roman" panose="02020603050405020304" pitchFamily="18" charset="0"/>
                <a:cs typeface="Times New Roman" panose="02020603050405020304" pitchFamily="18" charset="0"/>
              </a:rPr>
              <a:t>                         C=W×Log</a:t>
            </a:r>
            <a:r>
              <a:rPr lang="en-US" altLang="zh-CN" sz="2800" i="1" baseline="-25000" dirty="0" smtClean="0">
                <a:latin typeface="Times New Roman" panose="02020603050405020304" pitchFamily="18" charset="0"/>
                <a:cs typeface="Times New Roman" panose="02020603050405020304" pitchFamily="18" charset="0"/>
              </a:rPr>
              <a:t>2</a:t>
            </a:r>
            <a:r>
              <a:rPr lang="en-US" altLang="zh-CN" sz="2800" i="1" dirty="0" smtClean="0">
                <a:latin typeface="Times New Roman" panose="02020603050405020304" pitchFamily="18" charset="0"/>
                <a:cs typeface="Times New Roman" panose="02020603050405020304" pitchFamily="18" charset="0"/>
              </a:rPr>
              <a:t>(1+S/N)</a:t>
            </a:r>
            <a:r>
              <a:rPr lang="zh-CN" altLang="en-US" sz="2800" i="1" dirty="0">
                <a:latin typeface="Times New Roman" panose="02020603050405020304" pitchFamily="18" charset="0"/>
                <a:cs typeface="Times New Roman" panose="02020603050405020304" pitchFamily="18" charset="0"/>
              </a:rPr>
              <a:t/>
            </a:r>
            <a:br>
              <a:rPr lang="zh-CN" altLang="en-US" sz="2800" i="1" dirty="0">
                <a:latin typeface="Times New Roman" panose="02020603050405020304" pitchFamily="18" charset="0"/>
                <a:cs typeface="Times New Roman" panose="02020603050405020304" pitchFamily="18" charset="0"/>
              </a:rPr>
            </a:br>
            <a:endParaRPr lang="en-US" altLang="zh-CN" sz="2400" dirty="0" smtClean="0"/>
          </a:p>
          <a:p>
            <a:pPr marL="0" indent="0">
              <a:buNone/>
            </a:pPr>
            <a:endParaRPr lang="en-US" altLang="zh-CN" sz="2400" dirty="0" smtClean="0"/>
          </a:p>
          <a:p>
            <a:pPr marL="0" indent="0" algn="just">
              <a:lnSpc>
                <a:spcPts val="3600"/>
              </a:lnSpc>
              <a:buNone/>
            </a:pPr>
            <a:r>
              <a:rPr lang="zh-CN" altLang="en-US" sz="2400" dirty="0" smtClean="0">
                <a:latin typeface="Times New Roman" panose="02020603050405020304" pitchFamily="18" charset="0"/>
                <a:cs typeface="Times New Roman" panose="02020603050405020304" pitchFamily="18" charset="0"/>
              </a:rPr>
              <a:t>       为了</a:t>
            </a:r>
            <a:r>
              <a:rPr lang="zh-CN" altLang="en-US" sz="2400" dirty="0">
                <a:latin typeface="Times New Roman" panose="02020603050405020304" pitchFamily="18" charset="0"/>
                <a:cs typeface="Times New Roman" panose="02020603050405020304" pitchFamily="18" charset="0"/>
              </a:rPr>
              <a:t>提高信息的传输速率</a:t>
            </a:r>
            <a:r>
              <a:rPr lang="en-US" altLang="zh-CN" sz="2400" dirty="0">
                <a:latin typeface="Times New Roman" panose="02020603050405020304" pitchFamily="18" charset="0"/>
                <a:cs typeface="Times New Roman" panose="02020603050405020304" pitchFamily="18" charset="0"/>
              </a:rPr>
              <a:t>C</a:t>
            </a:r>
            <a:r>
              <a:rPr lang="zh-CN" altLang="en-US" sz="2400" dirty="0">
                <a:latin typeface="Times New Roman" panose="02020603050405020304" pitchFamily="18" charset="0"/>
                <a:cs typeface="Times New Roman" panose="02020603050405020304" pitchFamily="18" charset="0"/>
              </a:rPr>
              <a:t>，可以从两种途径实现</a:t>
            </a:r>
            <a:r>
              <a:rPr lang="zh-CN" altLang="en-US" sz="2400" dirty="0" smtClean="0">
                <a:latin typeface="Times New Roman" panose="02020603050405020304" pitchFamily="18" charset="0"/>
                <a:cs typeface="Times New Roman" panose="02020603050405020304" pitchFamily="18" charset="0"/>
              </a:rPr>
              <a:t>，即加大</a:t>
            </a:r>
            <a:r>
              <a:rPr lang="zh-CN" altLang="en-US" sz="2400" dirty="0">
                <a:latin typeface="Times New Roman" panose="02020603050405020304" pitchFamily="18" charset="0"/>
                <a:cs typeface="Times New Roman" panose="02020603050405020304" pitchFamily="18" charset="0"/>
              </a:rPr>
              <a:t>带宽</a:t>
            </a:r>
            <a:r>
              <a:rPr lang="en-US" altLang="zh-CN" sz="2400" dirty="0">
                <a:latin typeface="Times New Roman" panose="02020603050405020304" pitchFamily="18" charset="0"/>
                <a:cs typeface="Times New Roman" panose="02020603050405020304" pitchFamily="18" charset="0"/>
              </a:rPr>
              <a:t>W</a:t>
            </a:r>
            <a:r>
              <a:rPr lang="zh-CN" altLang="en-US" sz="2400" dirty="0">
                <a:latin typeface="Times New Roman" panose="02020603050405020304" pitchFamily="18" charset="0"/>
                <a:cs typeface="Times New Roman" panose="02020603050405020304" pitchFamily="18" charset="0"/>
              </a:rPr>
              <a:t>或提高信噪比</a:t>
            </a:r>
            <a:r>
              <a:rPr lang="en-US" altLang="zh-CN" sz="2400" dirty="0">
                <a:latin typeface="Times New Roman" panose="02020603050405020304" pitchFamily="18" charset="0"/>
                <a:cs typeface="Times New Roman" panose="02020603050405020304" pitchFamily="18" charset="0"/>
              </a:rPr>
              <a:t>S/N</a:t>
            </a:r>
            <a:r>
              <a:rPr lang="zh-CN" altLang="en-US" sz="2400" dirty="0">
                <a:latin typeface="Times New Roman" panose="02020603050405020304" pitchFamily="18" charset="0"/>
                <a:cs typeface="Times New Roman" panose="02020603050405020304" pitchFamily="18" charset="0"/>
              </a:rPr>
              <a:t>。换句话说，当信号的传输速率</a:t>
            </a:r>
            <a:r>
              <a:rPr lang="en-US" altLang="zh-CN" sz="2400" dirty="0">
                <a:latin typeface="Times New Roman" panose="02020603050405020304" pitchFamily="18" charset="0"/>
                <a:cs typeface="Times New Roman" panose="02020603050405020304" pitchFamily="18" charset="0"/>
              </a:rPr>
              <a:t>C</a:t>
            </a:r>
            <a:r>
              <a:rPr lang="zh-CN" altLang="en-US" sz="2400" dirty="0">
                <a:latin typeface="Times New Roman" panose="02020603050405020304" pitchFamily="18" charset="0"/>
                <a:cs typeface="Times New Roman" panose="02020603050405020304" pitchFamily="18" charset="0"/>
              </a:rPr>
              <a:t>一定时，信号带宽</a:t>
            </a:r>
            <a:r>
              <a:rPr lang="en-US" altLang="zh-CN" sz="2400" dirty="0">
                <a:latin typeface="Times New Roman" panose="02020603050405020304" pitchFamily="18" charset="0"/>
                <a:cs typeface="Times New Roman" panose="02020603050405020304" pitchFamily="18" charset="0"/>
              </a:rPr>
              <a:t>W</a:t>
            </a:r>
            <a:r>
              <a:rPr lang="zh-CN" altLang="en-US" sz="2400" dirty="0">
                <a:latin typeface="Times New Roman" panose="02020603050405020304" pitchFamily="18" charset="0"/>
                <a:cs typeface="Times New Roman" panose="02020603050405020304" pitchFamily="18" charset="0"/>
              </a:rPr>
              <a:t>和信噪比</a:t>
            </a:r>
            <a:r>
              <a:rPr lang="en-US" altLang="zh-CN" sz="2400" dirty="0">
                <a:latin typeface="Times New Roman" panose="02020603050405020304" pitchFamily="18" charset="0"/>
                <a:cs typeface="Times New Roman" panose="02020603050405020304" pitchFamily="18" charset="0"/>
              </a:rPr>
              <a:t>S/N</a:t>
            </a:r>
            <a:r>
              <a:rPr lang="zh-CN" altLang="en-US" sz="2400" dirty="0">
                <a:latin typeface="Times New Roman" panose="02020603050405020304" pitchFamily="18" charset="0"/>
                <a:cs typeface="Times New Roman" panose="02020603050405020304" pitchFamily="18" charset="0"/>
              </a:rPr>
              <a:t>是可以互换的，即增加信号带宽可以降低对信噪比的要求，当带宽增加到一定程度，允许信噪比进一步降低，有用信号功率接近噪声功率甚至淹没在噪声之下也是可能的。</a:t>
            </a:r>
            <a:r>
              <a:rPr lang="zh-CN" altLang="en-US" sz="2400" b="1" dirty="0">
                <a:solidFill>
                  <a:srgbClr val="0000FF"/>
                </a:solidFill>
                <a:latin typeface="Times New Roman" panose="02020603050405020304" pitchFamily="18" charset="0"/>
                <a:cs typeface="Times New Roman" panose="02020603050405020304" pitchFamily="18" charset="0"/>
              </a:rPr>
              <a:t>扩频通信就是用宽带传输技术来换取信噪比上的好处</a:t>
            </a:r>
            <a:r>
              <a:rPr lang="zh-CN" altLang="en-US" sz="2400" dirty="0">
                <a:latin typeface="Times New Roman" panose="02020603050405020304" pitchFamily="18" charset="0"/>
                <a:cs typeface="Times New Roman" panose="02020603050405020304" pitchFamily="18" charset="0"/>
              </a:rPr>
              <a:t>，这就是扩频通信的基本思想和理论依据。</a:t>
            </a:r>
          </a:p>
        </p:txBody>
      </p:sp>
      <p:sp>
        <p:nvSpPr>
          <p:cNvPr id="4" name="灯片编号占位符 3"/>
          <p:cNvSpPr>
            <a:spLocks noGrp="1"/>
          </p:cNvSpPr>
          <p:nvPr>
            <p:ph type="sldNum" sz="quarter" idx="12"/>
          </p:nvPr>
        </p:nvSpPr>
        <p:spPr/>
        <p:txBody>
          <a:bodyPr/>
          <a:lstStyle/>
          <a:p>
            <a:fld id="{BFEB24BD-BE86-410A-BF7A-1F4EAF97620B}" type="slidenum">
              <a:rPr lang="en-US" altLang="zh-CN" smtClean="0"/>
              <a:pPr/>
              <a:t>60</a:t>
            </a:fld>
            <a:endParaRPr lang="en-US" altLang="zh-CN"/>
          </a:p>
        </p:txBody>
      </p:sp>
      <p:sp>
        <p:nvSpPr>
          <p:cNvPr id="6" name="文本框 5"/>
          <p:cNvSpPr txBox="1"/>
          <p:nvPr/>
        </p:nvSpPr>
        <p:spPr>
          <a:xfrm>
            <a:off x="1714500" y="2209800"/>
            <a:ext cx="1600200" cy="369332"/>
          </a:xfrm>
          <a:prstGeom prst="rect">
            <a:avLst/>
          </a:prstGeom>
          <a:solidFill>
            <a:schemeClr val="accent5"/>
          </a:solidFill>
          <a:effectLst>
            <a:softEdge rad="31750"/>
          </a:effectLst>
        </p:spPr>
        <p:txBody>
          <a:bodyPr wrap="square" rtlCol="0">
            <a:spAutoFit/>
          </a:bodyPr>
          <a:lstStyle/>
          <a:p>
            <a:pPr algn="ctr"/>
            <a:r>
              <a:rPr lang="zh-CN" altLang="en-US" dirty="0" smtClean="0"/>
              <a:t>信息传输速率</a:t>
            </a:r>
            <a:endParaRPr lang="zh-CN" altLang="en-US" dirty="0"/>
          </a:p>
        </p:txBody>
      </p:sp>
      <p:cxnSp>
        <p:nvCxnSpPr>
          <p:cNvPr id="8" name="直接箭头连接符 7"/>
          <p:cNvCxnSpPr/>
          <p:nvPr/>
        </p:nvCxnSpPr>
        <p:spPr>
          <a:xfrm flipV="1">
            <a:off x="2514600" y="1981200"/>
            <a:ext cx="381000" cy="228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486150" y="2209800"/>
            <a:ext cx="1143000" cy="369332"/>
          </a:xfrm>
          <a:prstGeom prst="rect">
            <a:avLst/>
          </a:prstGeom>
          <a:solidFill>
            <a:schemeClr val="accent5"/>
          </a:solidFill>
          <a:effectLst>
            <a:softEdge rad="31750"/>
          </a:effectLst>
        </p:spPr>
        <p:txBody>
          <a:bodyPr wrap="square" rtlCol="0">
            <a:spAutoFit/>
          </a:bodyPr>
          <a:lstStyle/>
          <a:p>
            <a:pPr algn="ctr"/>
            <a:r>
              <a:rPr lang="zh-CN" altLang="en-US" dirty="0" smtClean="0"/>
              <a:t>信号宽度</a:t>
            </a:r>
            <a:endParaRPr lang="zh-CN" altLang="en-US" dirty="0"/>
          </a:p>
        </p:txBody>
      </p:sp>
      <p:cxnSp>
        <p:nvCxnSpPr>
          <p:cNvPr id="11" name="直接箭头连接符 10"/>
          <p:cNvCxnSpPr/>
          <p:nvPr/>
        </p:nvCxnSpPr>
        <p:spPr>
          <a:xfrm flipH="1" flipV="1">
            <a:off x="3486150" y="1975338"/>
            <a:ext cx="190500" cy="1524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5257800" y="2209800"/>
            <a:ext cx="990600" cy="369332"/>
          </a:xfrm>
          <a:prstGeom prst="rect">
            <a:avLst/>
          </a:prstGeom>
          <a:solidFill>
            <a:schemeClr val="accent5"/>
          </a:solidFill>
          <a:effectLst>
            <a:softEdge rad="31750"/>
          </a:effectLst>
        </p:spPr>
        <p:txBody>
          <a:bodyPr wrap="square" rtlCol="0">
            <a:spAutoFit/>
          </a:bodyPr>
          <a:lstStyle/>
          <a:p>
            <a:pPr algn="ctr"/>
            <a:r>
              <a:rPr lang="zh-CN" altLang="en-US" dirty="0" smtClean="0"/>
              <a:t>信噪比</a:t>
            </a:r>
            <a:endParaRPr lang="zh-CN" altLang="en-US" dirty="0"/>
          </a:p>
        </p:txBody>
      </p:sp>
      <p:cxnSp>
        <p:nvCxnSpPr>
          <p:cNvPr id="14" name="直接箭头连接符 13"/>
          <p:cNvCxnSpPr/>
          <p:nvPr/>
        </p:nvCxnSpPr>
        <p:spPr>
          <a:xfrm flipH="1" flipV="1">
            <a:off x="5400675" y="1975338"/>
            <a:ext cx="228600" cy="1524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423416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497621" y="152400"/>
            <a:ext cx="8229600" cy="1143000"/>
          </a:xfrm>
        </p:spPr>
        <p:txBody>
          <a:bodyPr/>
          <a:lstStyle/>
          <a:p>
            <a:pPr>
              <a:defRPr/>
            </a:pP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扩频通信</a:t>
            </a:r>
          </a:p>
        </p:txBody>
      </p:sp>
      <p:pic>
        <p:nvPicPr>
          <p:cNvPr id="47107" name="Picture 4" descr="扩频通信的原理"/>
          <p:cNvPicPr>
            <a:picLocks noChangeAspect="1" noChangeArrowheads="1"/>
          </p:cNvPicPr>
          <p:nvPr/>
        </p:nvPicPr>
        <p:blipFill>
          <a:blip r:embed="rId2" cstate="print"/>
          <a:srcRect/>
          <a:stretch>
            <a:fillRect/>
          </a:stretch>
        </p:blipFill>
        <p:spPr bwMode="auto">
          <a:xfrm>
            <a:off x="611188" y="1341438"/>
            <a:ext cx="8280400" cy="3524250"/>
          </a:xfrm>
          <a:prstGeom prst="rect">
            <a:avLst/>
          </a:prstGeom>
          <a:noFill/>
          <a:ln w="9525">
            <a:noFill/>
            <a:miter lim="800000"/>
            <a:headEnd/>
            <a:tailEnd/>
          </a:ln>
        </p:spPr>
      </p:pic>
      <p:sp>
        <p:nvSpPr>
          <p:cNvPr id="47108" name="Rectangle 5"/>
          <p:cNvSpPr>
            <a:spLocks noChangeArrowheads="1"/>
          </p:cNvSpPr>
          <p:nvPr/>
        </p:nvSpPr>
        <p:spPr bwMode="auto">
          <a:xfrm>
            <a:off x="3276600" y="5373688"/>
            <a:ext cx="2773363" cy="519112"/>
          </a:xfrm>
          <a:prstGeom prst="rect">
            <a:avLst/>
          </a:prstGeom>
          <a:noFill/>
          <a:ln w="9525" algn="ctr">
            <a:noFill/>
            <a:miter lim="800000"/>
            <a:headEnd/>
            <a:tailEnd type="none" w="med" len="lg"/>
          </a:ln>
        </p:spPr>
        <p:txBody>
          <a:bodyPr wrap="none" anchor="ctr">
            <a:spAutoFit/>
          </a:bodyPr>
          <a:lstStyle/>
          <a:p>
            <a:pPr algn="l" eaLnBrk="0" hangingPunct="0"/>
            <a:r>
              <a:rPr lang="zh-CN" altLang="en-US"/>
              <a:t>扩频通信的原理 </a:t>
            </a:r>
          </a:p>
        </p:txBody>
      </p:sp>
      <p:pic>
        <p:nvPicPr>
          <p:cNvPr id="182278" name="Picture 6" descr="扩频"/>
          <p:cNvPicPr>
            <a:picLocks noChangeAspect="1" noChangeArrowheads="1"/>
          </p:cNvPicPr>
          <p:nvPr/>
        </p:nvPicPr>
        <p:blipFill>
          <a:blip r:embed="rId3" cstate="print"/>
          <a:srcRect/>
          <a:stretch>
            <a:fillRect/>
          </a:stretch>
        </p:blipFill>
        <p:spPr bwMode="auto">
          <a:xfrm>
            <a:off x="497621" y="3886200"/>
            <a:ext cx="5472112" cy="2736850"/>
          </a:xfrm>
          <a:prstGeom prst="rect">
            <a:avLst/>
          </a:prstGeom>
          <a:noFill/>
          <a:ln w="9525">
            <a:noFill/>
            <a:miter lim="800000"/>
            <a:headEnd/>
            <a:tailEnd/>
          </a:ln>
        </p:spPr>
      </p:pic>
      <p:pic>
        <p:nvPicPr>
          <p:cNvPr id="182279" name="Picture 7" descr="解扩"/>
          <p:cNvPicPr>
            <a:picLocks noChangeAspect="1" noChangeArrowheads="1"/>
          </p:cNvPicPr>
          <p:nvPr/>
        </p:nvPicPr>
        <p:blipFill>
          <a:blip r:embed="rId4" cstate="print"/>
          <a:srcRect/>
          <a:stretch>
            <a:fillRect/>
          </a:stretch>
        </p:blipFill>
        <p:spPr bwMode="auto">
          <a:xfrm>
            <a:off x="3851275" y="3716338"/>
            <a:ext cx="5040313" cy="2457450"/>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61</a:t>
            </a:fld>
            <a:endParaRPr lang="en-US" altLang="zh-CN"/>
          </a:p>
        </p:txBody>
      </p:sp>
    </p:spTree>
    <p:extLst>
      <p:ext uri="{BB962C8B-B14F-4D97-AF65-F5344CB8AC3E}">
        <p14:creationId xmlns:p14="http://schemas.microsoft.com/office/powerpoint/2010/main" val="1807078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2278"/>
                                        </p:tgtEl>
                                        <p:attrNameLst>
                                          <p:attrName>style.visibility</p:attrName>
                                        </p:attrNameLst>
                                      </p:cBhvr>
                                      <p:to>
                                        <p:strVal val="visible"/>
                                      </p:to>
                                    </p:set>
                                    <p:animEffect transition="in" filter="blinds(horizontal)">
                                      <p:cBhvr>
                                        <p:cTn id="7" dur="1000"/>
                                        <p:tgtEl>
                                          <p:spTgt spid="18227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1000"/>
                                        <p:tgtEl>
                                          <p:spTgt spid="182278"/>
                                        </p:tgtEl>
                                      </p:cBhvr>
                                    </p:animEffect>
                                    <p:set>
                                      <p:cBhvr>
                                        <p:cTn id="12" dur="1" fill="hold">
                                          <p:stCondLst>
                                            <p:cond delay="999"/>
                                          </p:stCondLst>
                                        </p:cTn>
                                        <p:tgtEl>
                                          <p:spTgt spid="18227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82279"/>
                                        </p:tgtEl>
                                        <p:attrNameLst>
                                          <p:attrName>style.visibility</p:attrName>
                                        </p:attrNameLst>
                                      </p:cBhvr>
                                      <p:to>
                                        <p:strVal val="visible"/>
                                      </p:to>
                                    </p:set>
                                    <p:animEffect transition="in" filter="blinds(horizontal)">
                                      <p:cBhvr>
                                        <p:cTn id="17" dur="1000"/>
                                        <p:tgtEl>
                                          <p:spTgt spid="18227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nodeType="clickEffect">
                                  <p:stCondLst>
                                    <p:cond delay="0"/>
                                  </p:stCondLst>
                                  <p:childTnLst>
                                    <p:animEffect transition="out" filter="blinds(horizontal)">
                                      <p:cBhvr>
                                        <p:cTn id="21" dur="1000"/>
                                        <p:tgtEl>
                                          <p:spTgt spid="182279"/>
                                        </p:tgtEl>
                                      </p:cBhvr>
                                    </p:animEffect>
                                    <p:set>
                                      <p:cBhvr>
                                        <p:cTn id="22" dur="1" fill="hold">
                                          <p:stCondLst>
                                            <p:cond delay="999"/>
                                          </p:stCondLst>
                                        </p:cTn>
                                        <p:tgtEl>
                                          <p:spTgt spid="18227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FEB24BD-BE86-410A-BF7A-1F4EAF97620B}" type="slidenum">
              <a:rPr lang="en-US" altLang="zh-CN" smtClean="0"/>
              <a:pPr/>
              <a:t>62</a:t>
            </a:fld>
            <a:endParaRPr lang="en-US" altLang="zh-CN"/>
          </a:p>
        </p:txBody>
      </p:sp>
      <p:pic>
        <p:nvPicPr>
          <p:cNvPr id="5" name="图片 4"/>
          <p:cNvPicPr>
            <a:picLocks noChangeAspect="1"/>
          </p:cNvPicPr>
          <p:nvPr/>
        </p:nvPicPr>
        <p:blipFill rotWithShape="1">
          <a:blip r:embed="rId2"/>
          <a:srcRect l="13209" t="12994" r="11059" b="-1354"/>
          <a:stretch/>
        </p:blipFill>
        <p:spPr>
          <a:xfrm>
            <a:off x="1295400" y="1301750"/>
            <a:ext cx="6553201" cy="5181600"/>
          </a:xfrm>
          <a:prstGeom prst="rect">
            <a:avLst/>
          </a:prstGeom>
        </p:spPr>
      </p:pic>
      <p:sp>
        <p:nvSpPr>
          <p:cNvPr id="6" name="文本框 5"/>
          <p:cNvSpPr txBox="1"/>
          <p:nvPr/>
        </p:nvSpPr>
        <p:spPr>
          <a:xfrm>
            <a:off x="2057400" y="381000"/>
            <a:ext cx="4419600" cy="707886"/>
          </a:xfrm>
          <a:prstGeom prst="rect">
            <a:avLst/>
          </a:prstGeom>
          <a:noFill/>
        </p:spPr>
        <p:txBody>
          <a:bodyPr wrap="square" rtlCol="0">
            <a:spAutoFit/>
          </a:bodyPr>
          <a:lstStyle/>
          <a:p>
            <a:pPr algn="ctr" eaLnBrk="0" hangingPunct="0">
              <a:defRPr/>
            </a:pPr>
            <a:r>
              <a:rPr lang="zh-CN" altLang="en-US" sz="4000" b="1"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扩频通信原理</a:t>
            </a:r>
          </a:p>
        </p:txBody>
      </p:sp>
    </p:spTree>
    <p:extLst>
      <p:ext uri="{BB962C8B-B14F-4D97-AF65-F5344CB8AC3E}">
        <p14:creationId xmlns:p14="http://schemas.microsoft.com/office/powerpoint/2010/main" val="128346547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5"/>
          <p:cNvSpPr>
            <a:spLocks noGrp="1" noChangeArrowheads="1"/>
          </p:cNvSpPr>
          <p:nvPr>
            <p:ph type="title"/>
          </p:nvPr>
        </p:nvSpPr>
        <p:spPr>
          <a:xfrm>
            <a:off x="762000" y="76200"/>
            <a:ext cx="7793037" cy="1143000"/>
          </a:xfrm>
        </p:spPr>
        <p:txBody>
          <a:bodyPr/>
          <a:lstStyle/>
          <a:p>
            <a:pPr>
              <a:defRPr/>
            </a:pPr>
            <a:r>
              <a:rPr lang="en-US" altLang="zh-CN"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WCDMA</a:t>
            </a: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扩频通信示意图</a:t>
            </a:r>
          </a:p>
        </p:txBody>
      </p:sp>
      <p:pic>
        <p:nvPicPr>
          <p:cNvPr id="50179" name="Picture 11"/>
          <p:cNvPicPr>
            <a:picLocks noChangeAspect="1" noChangeArrowheads="1"/>
          </p:cNvPicPr>
          <p:nvPr/>
        </p:nvPicPr>
        <p:blipFill>
          <a:blip r:embed="rId2" cstate="print"/>
          <a:srcRect/>
          <a:stretch>
            <a:fillRect/>
          </a:stretch>
        </p:blipFill>
        <p:spPr bwMode="auto">
          <a:xfrm>
            <a:off x="1371600" y="1295400"/>
            <a:ext cx="6337300" cy="5178425"/>
          </a:xfrm>
          <a:prstGeom prst="rect">
            <a:avLst/>
          </a:prstGeom>
          <a:noFill/>
          <a:ln w="9525" algn="ctr">
            <a:noFill/>
            <a:miter lim="800000"/>
            <a:headEnd/>
            <a:tailEnd type="none" w="med" len="lg"/>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63</a:t>
            </a:fld>
            <a:endParaRPr lang="en-US" altLang="zh-CN"/>
          </a:p>
        </p:txBody>
      </p:sp>
    </p:spTree>
    <p:extLst>
      <p:ext uri="{BB962C8B-B14F-4D97-AF65-F5344CB8AC3E}">
        <p14:creationId xmlns:p14="http://schemas.microsoft.com/office/powerpoint/2010/main" val="363478423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9"/>
          <p:cNvSpPr>
            <a:spLocks noGrp="1" noChangeArrowheads="1"/>
          </p:cNvSpPr>
          <p:nvPr>
            <p:ph type="title"/>
          </p:nvPr>
        </p:nvSpPr>
        <p:spPr>
          <a:xfrm>
            <a:off x="533400" y="152400"/>
            <a:ext cx="8545512" cy="1144588"/>
          </a:xfrm>
        </p:spPr>
        <p:txBody>
          <a:bodyPr/>
          <a:lstStyle/>
          <a:p>
            <a:pPr>
              <a:defRPr/>
            </a:pPr>
            <a:r>
              <a:rPr lang="en-US" altLang="zh-CN"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WCDMA</a:t>
            </a: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移动终端收发信机框图</a:t>
            </a:r>
          </a:p>
        </p:txBody>
      </p:sp>
      <p:sp>
        <p:nvSpPr>
          <p:cNvPr id="20484" name="Rectangle 7"/>
          <p:cNvSpPr>
            <a:spLocks noChangeArrowheads="1"/>
          </p:cNvSpPr>
          <p:nvPr/>
        </p:nvSpPr>
        <p:spPr bwMode="auto">
          <a:xfrm>
            <a:off x="0" y="2800350"/>
            <a:ext cx="9144000" cy="0"/>
          </a:xfrm>
          <a:prstGeom prst="rect">
            <a:avLst/>
          </a:prstGeom>
          <a:noFill/>
          <a:ln w="9525" algn="ctr">
            <a:noFill/>
            <a:miter lim="800000"/>
            <a:headEnd/>
            <a:tailEnd type="none" w="med" len="lg"/>
          </a:ln>
        </p:spPr>
        <p:txBody>
          <a:bodyPr wrap="none" anchor="ctr">
            <a:spAutoFit/>
          </a:bodyPr>
          <a:lstStyle/>
          <a:p>
            <a:endParaRPr lang="zh-CN" altLang="en-US"/>
          </a:p>
        </p:txBody>
      </p:sp>
      <p:graphicFrame>
        <p:nvGraphicFramePr>
          <p:cNvPr id="20482" name="Object 15"/>
          <p:cNvGraphicFramePr>
            <a:graphicFrameLocks noGrp="1" noChangeAspect="1"/>
          </p:cNvGraphicFramePr>
          <p:nvPr>
            <p:ph idx="1"/>
            <p:extLst>
              <p:ext uri="{D42A27DB-BD31-4B8C-83A1-F6EECF244321}">
                <p14:modId xmlns:p14="http://schemas.microsoft.com/office/powerpoint/2010/main" val="2040825747"/>
              </p:ext>
            </p:extLst>
          </p:nvPr>
        </p:nvGraphicFramePr>
        <p:xfrm>
          <a:off x="-89694" y="1668943"/>
          <a:ext cx="9323388" cy="5651500"/>
        </p:xfrm>
        <a:graphic>
          <a:graphicData uri="http://schemas.openxmlformats.org/presentationml/2006/ole">
            <mc:AlternateContent xmlns:mc="http://schemas.openxmlformats.org/markup-compatibility/2006">
              <mc:Choice xmlns:v="urn:schemas-microsoft-com:vml" Requires="v">
                <p:oleObj spid="_x0000_s153848" name="Visio" r:id="rId3" imgW="9608899" imgH="5824980" progId="Visio.Drawing.11">
                  <p:embed/>
                </p:oleObj>
              </mc:Choice>
              <mc:Fallback>
                <p:oleObj name="Visio" r:id="rId3" imgW="9608899" imgH="582498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94" y="1668943"/>
                        <a:ext cx="9323388" cy="565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fld id="{BFEB24BD-BE86-410A-BF7A-1F4EAF97620B}" type="slidenum">
              <a:rPr lang="en-US" altLang="zh-CN" smtClean="0"/>
              <a:pPr/>
              <a:t>64</a:t>
            </a:fld>
            <a:endParaRPr lang="en-US" altLang="zh-CN"/>
          </a:p>
        </p:txBody>
      </p:sp>
      <p:graphicFrame>
        <p:nvGraphicFramePr>
          <p:cNvPr id="4" name="对象 3">
            <a:hlinkClick r:id="" action="ppaction://ole?verb=0"/>
          </p:cNvPr>
          <p:cNvGraphicFramePr>
            <a:graphicFrameLocks noChangeAspect="1"/>
          </p:cNvGraphicFramePr>
          <p:nvPr>
            <p:extLst>
              <p:ext uri="{D42A27DB-BD31-4B8C-83A1-F6EECF244321}">
                <p14:modId xmlns:p14="http://schemas.microsoft.com/office/powerpoint/2010/main" val="2188999156"/>
              </p:ext>
            </p:extLst>
          </p:nvPr>
        </p:nvGraphicFramePr>
        <p:xfrm>
          <a:off x="457200" y="5105400"/>
          <a:ext cx="1157902" cy="1498600"/>
        </p:xfrm>
        <a:graphic>
          <a:graphicData uri="http://schemas.openxmlformats.org/presentationml/2006/ole">
            <mc:AlternateContent xmlns:mc="http://schemas.openxmlformats.org/markup-compatibility/2006">
              <mc:Choice xmlns:v="urn:schemas-microsoft-com:vml" Requires="v">
                <p:oleObj spid="_x0000_s153849" name="Acrobat Document" r:id="rId5" imgW="5829480" imgH="7543800" progId="Acrobat.Document.11">
                  <p:embed/>
                </p:oleObj>
              </mc:Choice>
              <mc:Fallback>
                <p:oleObj name="Acrobat Document" r:id="rId5" imgW="5829480" imgH="7543800" progId="Acrobat.Document.11">
                  <p:embed/>
                  <p:pic>
                    <p:nvPicPr>
                      <p:cNvPr id="0" name=""/>
                      <p:cNvPicPr/>
                      <p:nvPr/>
                    </p:nvPicPr>
                    <p:blipFill>
                      <a:blip r:embed="rId6"/>
                      <a:stretch>
                        <a:fillRect/>
                      </a:stretch>
                    </p:blipFill>
                    <p:spPr>
                      <a:xfrm>
                        <a:off x="457200" y="5105400"/>
                        <a:ext cx="1157902" cy="1498600"/>
                      </a:xfrm>
                      <a:prstGeom prst="rect">
                        <a:avLst/>
                      </a:prstGeom>
                    </p:spPr>
                  </p:pic>
                </p:oleObj>
              </mc:Fallback>
            </mc:AlternateContent>
          </a:graphicData>
        </a:graphic>
      </p:graphicFrame>
      <p:graphicFrame>
        <p:nvGraphicFramePr>
          <p:cNvPr id="7" name="对象 6">
            <a:hlinkClick r:id="" action="ppaction://ole?verb=0"/>
          </p:cNvPr>
          <p:cNvGraphicFramePr>
            <a:graphicFrameLocks noChangeAspect="1"/>
          </p:cNvGraphicFramePr>
          <p:nvPr>
            <p:extLst>
              <p:ext uri="{D42A27DB-BD31-4B8C-83A1-F6EECF244321}">
                <p14:modId xmlns:p14="http://schemas.microsoft.com/office/powerpoint/2010/main" val="1269107806"/>
              </p:ext>
            </p:extLst>
          </p:nvPr>
        </p:nvGraphicFramePr>
        <p:xfrm>
          <a:off x="2667000" y="5482314"/>
          <a:ext cx="1310205" cy="1854993"/>
        </p:xfrm>
        <a:graphic>
          <a:graphicData uri="http://schemas.openxmlformats.org/presentationml/2006/ole">
            <mc:AlternateContent xmlns:mc="http://schemas.openxmlformats.org/markup-compatibility/2006">
              <mc:Choice xmlns:v="urn:schemas-microsoft-com:vml" Requires="v">
                <p:oleObj spid="_x0000_s153850" name="Acrobat Document" r:id="rId7" imgW="5665728" imgH="8017318" progId="Acrobat.Document.11">
                  <p:embed/>
                </p:oleObj>
              </mc:Choice>
              <mc:Fallback>
                <p:oleObj name="Acrobat Document" r:id="rId7" imgW="5665728" imgH="8017318" progId="Acrobat.Document.11">
                  <p:embed/>
                  <p:pic>
                    <p:nvPicPr>
                      <p:cNvPr id="3" name="对象 2">
                        <a:hlinkClick r:id="" action="ppaction://ole?verb=0"/>
                      </p:cNvPr>
                      <p:cNvPicPr/>
                      <p:nvPr/>
                    </p:nvPicPr>
                    <p:blipFill>
                      <a:blip r:embed="rId8"/>
                      <a:stretch>
                        <a:fillRect/>
                      </a:stretch>
                    </p:blipFill>
                    <p:spPr>
                      <a:xfrm>
                        <a:off x="2667000" y="5482314"/>
                        <a:ext cx="1310205" cy="1854993"/>
                      </a:xfrm>
                      <a:prstGeom prst="rect">
                        <a:avLst/>
                      </a:prstGeom>
                    </p:spPr>
                  </p:pic>
                </p:oleObj>
              </mc:Fallback>
            </mc:AlternateContent>
          </a:graphicData>
        </a:graphic>
      </p:graphicFrame>
      <p:sp>
        <p:nvSpPr>
          <p:cNvPr id="3" name="文本框 2"/>
          <p:cNvSpPr txBox="1"/>
          <p:nvPr/>
        </p:nvSpPr>
        <p:spPr>
          <a:xfrm>
            <a:off x="152400" y="1668943"/>
            <a:ext cx="1767502" cy="307777"/>
          </a:xfrm>
          <a:prstGeom prst="rect">
            <a:avLst/>
          </a:prstGeom>
          <a:noFill/>
        </p:spPr>
        <p:txBody>
          <a:bodyPr wrap="square" rtlCol="0">
            <a:spAutoFit/>
          </a:bodyPr>
          <a:lstStyle/>
          <a:p>
            <a:r>
              <a:rPr lang="en-US" altLang="zh-CN" sz="1400" b="1" dirty="0" smtClean="0">
                <a:solidFill>
                  <a:srgbClr val="0000FF"/>
                </a:solidFill>
                <a:latin typeface="Times New Roman" panose="02020603050405020304" pitchFamily="18" charset="0"/>
                <a:cs typeface="Times New Roman" panose="02020603050405020304" pitchFamily="18" charset="0"/>
              </a:rPr>
              <a:t>2110~2170MHz</a:t>
            </a:r>
            <a:endParaRPr lang="zh-CN" altLang="en-US" sz="1400" b="1" dirty="0">
              <a:solidFill>
                <a:srgbClr val="0000FF"/>
              </a:solidFill>
              <a:latin typeface="Times New Roman" panose="02020603050405020304" pitchFamily="18" charset="0"/>
              <a:cs typeface="Times New Roman" panose="02020603050405020304" pitchFamily="18" charset="0"/>
            </a:endParaRPr>
          </a:p>
        </p:txBody>
      </p:sp>
      <p:sp>
        <p:nvSpPr>
          <p:cNvPr id="9" name="文本框 8"/>
          <p:cNvSpPr txBox="1"/>
          <p:nvPr/>
        </p:nvSpPr>
        <p:spPr>
          <a:xfrm>
            <a:off x="31484" y="4797623"/>
            <a:ext cx="1767502" cy="307777"/>
          </a:xfrm>
          <a:prstGeom prst="rect">
            <a:avLst/>
          </a:prstGeom>
          <a:noFill/>
        </p:spPr>
        <p:txBody>
          <a:bodyPr wrap="square" rtlCol="0">
            <a:spAutoFit/>
          </a:bodyPr>
          <a:lstStyle/>
          <a:p>
            <a:r>
              <a:rPr lang="en-US" altLang="zh-CN" sz="1400" b="1" dirty="0" smtClean="0">
                <a:solidFill>
                  <a:srgbClr val="0000FF"/>
                </a:solidFill>
                <a:latin typeface="Times New Roman" panose="02020603050405020304" pitchFamily="18" charset="0"/>
                <a:cs typeface="Times New Roman" panose="02020603050405020304" pitchFamily="18" charset="0"/>
              </a:rPr>
              <a:t>1920~1980MHz</a:t>
            </a:r>
            <a:endParaRPr lang="zh-CN" altLang="en-US" sz="1400" b="1" dirty="0">
              <a:solidFill>
                <a:srgbClr val="0000FF"/>
              </a:solidFill>
              <a:latin typeface="Times New Roman" panose="02020603050405020304" pitchFamily="18" charset="0"/>
              <a:cs typeface="Times New Roman" panose="02020603050405020304" pitchFamily="18" charset="0"/>
            </a:endParaRPr>
          </a:p>
        </p:txBody>
      </p:sp>
      <p:sp>
        <p:nvSpPr>
          <p:cNvPr id="5" name="椭圆 4"/>
          <p:cNvSpPr/>
          <p:nvPr/>
        </p:nvSpPr>
        <p:spPr>
          <a:xfrm>
            <a:off x="174758" y="2757934"/>
            <a:ext cx="990600" cy="18478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81000" y="2382673"/>
            <a:ext cx="731351" cy="338554"/>
          </a:xfrm>
          <a:prstGeom prst="rect">
            <a:avLst/>
          </a:prstGeom>
          <a:noFill/>
        </p:spPr>
        <p:txBody>
          <a:bodyPr wrap="square" rtlCol="0">
            <a:spAutoFit/>
          </a:bodyPr>
          <a:lstStyle/>
          <a:p>
            <a:r>
              <a:rPr lang="en-US" altLang="zh-CN" sz="1600" b="1" dirty="0" smtClean="0">
                <a:solidFill>
                  <a:srgbClr val="FF0000"/>
                </a:solidFill>
                <a:latin typeface="Times New Roman" panose="02020603050405020304" pitchFamily="18" charset="0"/>
                <a:cs typeface="Times New Roman" panose="02020603050405020304" pitchFamily="18" charset="0"/>
              </a:rPr>
              <a:t>FDD</a:t>
            </a:r>
            <a:endParaRPr lang="zh-CN" altLang="en-US" sz="1600" b="1" dirty="0">
              <a:solidFill>
                <a:srgbClr val="FF0000"/>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3657600" y="3352800"/>
            <a:ext cx="1767502" cy="307777"/>
          </a:xfrm>
          <a:prstGeom prst="rect">
            <a:avLst/>
          </a:prstGeom>
          <a:noFill/>
        </p:spPr>
        <p:txBody>
          <a:bodyPr wrap="square" rtlCol="0">
            <a:spAutoFit/>
          </a:bodyPr>
          <a:lstStyle/>
          <a:p>
            <a:r>
              <a:rPr lang="en-US" altLang="zh-CN" sz="1400" b="1" dirty="0" smtClean="0">
                <a:solidFill>
                  <a:srgbClr val="0000FF"/>
                </a:solidFill>
                <a:latin typeface="Times New Roman" panose="02020603050405020304" pitchFamily="18" charset="0"/>
                <a:cs typeface="Times New Roman" panose="02020603050405020304" pitchFamily="18" charset="0"/>
              </a:rPr>
              <a:t>1730~1790MHz</a:t>
            </a:r>
            <a:endParaRPr lang="zh-CN" altLang="en-US" sz="1400" b="1" dirty="0">
              <a:solidFill>
                <a:srgbClr val="0000FF"/>
              </a:solidFill>
              <a:latin typeface="Times New Roman" panose="02020603050405020304" pitchFamily="18" charset="0"/>
              <a:cs typeface="Times New Roman" panose="02020603050405020304" pitchFamily="18" charset="0"/>
            </a:endParaRPr>
          </a:p>
        </p:txBody>
      </p:sp>
      <p:sp>
        <p:nvSpPr>
          <p:cNvPr id="13" name="文本框 12"/>
          <p:cNvSpPr txBox="1"/>
          <p:nvPr/>
        </p:nvSpPr>
        <p:spPr>
          <a:xfrm>
            <a:off x="3922405" y="1498190"/>
            <a:ext cx="1767502" cy="307777"/>
          </a:xfrm>
          <a:prstGeom prst="rect">
            <a:avLst/>
          </a:prstGeom>
          <a:noFill/>
        </p:spPr>
        <p:txBody>
          <a:bodyPr wrap="square" rtlCol="0">
            <a:spAutoFit/>
          </a:bodyPr>
          <a:lstStyle/>
          <a:p>
            <a:r>
              <a:rPr lang="en-US" altLang="zh-CN" sz="1400" b="1" dirty="0" smtClean="0">
                <a:solidFill>
                  <a:srgbClr val="0000FF"/>
                </a:solidFill>
                <a:latin typeface="Times New Roman" panose="02020603050405020304" pitchFamily="18" charset="0"/>
                <a:cs typeface="Times New Roman" panose="02020603050405020304" pitchFamily="18" charset="0"/>
              </a:rPr>
              <a:t>380MHz</a:t>
            </a:r>
            <a:endParaRPr lang="zh-CN" altLang="en-US" sz="1400" b="1" dirty="0">
              <a:solidFill>
                <a:srgbClr val="0000FF"/>
              </a:solidFill>
              <a:latin typeface="Times New Roman" panose="02020603050405020304" pitchFamily="18" charset="0"/>
              <a:cs typeface="Times New Roman" panose="02020603050405020304" pitchFamily="18" charset="0"/>
            </a:endParaRPr>
          </a:p>
        </p:txBody>
      </p:sp>
      <p:sp>
        <p:nvSpPr>
          <p:cNvPr id="14" name="文本框 13"/>
          <p:cNvSpPr txBox="1"/>
          <p:nvPr/>
        </p:nvSpPr>
        <p:spPr>
          <a:xfrm>
            <a:off x="3924609" y="5328425"/>
            <a:ext cx="1767502" cy="307777"/>
          </a:xfrm>
          <a:prstGeom prst="rect">
            <a:avLst/>
          </a:prstGeom>
          <a:noFill/>
        </p:spPr>
        <p:txBody>
          <a:bodyPr wrap="square" rtlCol="0">
            <a:spAutoFit/>
          </a:bodyPr>
          <a:lstStyle/>
          <a:p>
            <a:r>
              <a:rPr lang="en-US" altLang="zh-CN" sz="1400" b="1" dirty="0" smtClean="0">
                <a:solidFill>
                  <a:srgbClr val="0000FF"/>
                </a:solidFill>
                <a:latin typeface="Times New Roman" panose="02020603050405020304" pitchFamily="18" charset="0"/>
                <a:cs typeface="Times New Roman" panose="02020603050405020304" pitchFamily="18" charset="0"/>
              </a:rPr>
              <a:t>190MHz</a:t>
            </a:r>
            <a:endParaRPr lang="zh-CN" altLang="en-US" sz="1400" b="1" dirty="0">
              <a:solidFill>
                <a:srgbClr val="00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77339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214313" y="166138"/>
            <a:ext cx="8929687" cy="1143000"/>
          </a:xfrm>
        </p:spPr>
        <p:txBody>
          <a:bodyPr/>
          <a:lstStyle/>
          <a:p>
            <a:pPr>
              <a:defRPr/>
            </a:pP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射频收发信机指标</a:t>
            </a:r>
            <a:r>
              <a:rPr lang="en-US" altLang="zh-CN"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调制、解调精度</a:t>
            </a:r>
          </a:p>
        </p:txBody>
      </p:sp>
      <p:sp>
        <p:nvSpPr>
          <p:cNvPr id="21508" name="Rectangle 3"/>
          <p:cNvSpPr>
            <a:spLocks noGrp="1" noChangeArrowheads="1"/>
          </p:cNvSpPr>
          <p:nvPr>
            <p:ph type="body" sz="half" idx="1"/>
          </p:nvPr>
        </p:nvSpPr>
        <p:spPr>
          <a:xfrm>
            <a:off x="323850" y="1341438"/>
            <a:ext cx="8362950" cy="1008062"/>
          </a:xfrm>
        </p:spPr>
        <p:txBody>
          <a:bodyPr/>
          <a:lstStyle/>
          <a:p>
            <a:pPr>
              <a:lnSpc>
                <a:spcPts val="3600"/>
              </a:lnSpc>
              <a:buFont typeface="Wingdings" pitchFamily="2" charset="2"/>
              <a:buNone/>
            </a:pPr>
            <a:r>
              <a:rPr lang="zh-CN" altLang="en-US" sz="2400" dirty="0" smtClean="0">
                <a:latin typeface="Times New Roman" pitchFamily="18" charset="0"/>
              </a:rPr>
              <a:t>            </a:t>
            </a:r>
            <a:r>
              <a:rPr lang="zh-CN" altLang="en-US" sz="2400" b="1" dirty="0" smtClean="0">
                <a:latin typeface="Times New Roman" pitchFamily="18" charset="0"/>
              </a:rPr>
              <a:t>在无线通信系</a:t>
            </a:r>
            <a:r>
              <a:rPr lang="zh-CN" altLang="en-US" sz="2400" b="1" dirty="0" smtClean="0">
                <a:latin typeface="Times New Roman" panose="02020603050405020304" pitchFamily="18" charset="0"/>
                <a:cs typeface="Times New Roman" panose="02020603050405020304" pitchFamily="18" charset="0"/>
              </a:rPr>
              <a:t>统中，通常用矢量调制误差（</a:t>
            </a:r>
            <a:r>
              <a:rPr lang="en-US" altLang="zh-CN" sz="2400" b="1" dirty="0" smtClean="0">
                <a:latin typeface="Times New Roman" panose="02020603050405020304" pitchFamily="18" charset="0"/>
                <a:cs typeface="Times New Roman" panose="02020603050405020304" pitchFamily="18" charset="0"/>
              </a:rPr>
              <a:t>EVM</a:t>
            </a:r>
            <a:r>
              <a:rPr lang="zh-CN" altLang="en-US" sz="2400" b="1" dirty="0" smtClean="0">
                <a:latin typeface="Times New Roman" panose="02020603050405020304" pitchFamily="18" charset="0"/>
                <a:cs typeface="Times New Roman" panose="02020603050405020304" pitchFamily="18" charset="0"/>
              </a:rPr>
              <a:t>）来表征调制器和解调器的精度。</a:t>
            </a:r>
          </a:p>
        </p:txBody>
      </p:sp>
      <p:graphicFrame>
        <p:nvGraphicFramePr>
          <p:cNvPr id="21506" name="Object 4"/>
          <p:cNvGraphicFramePr>
            <a:graphicFrameLocks noGrp="1" noChangeAspect="1"/>
          </p:cNvGraphicFramePr>
          <p:nvPr>
            <p:ph sz="half" idx="2"/>
          </p:nvPr>
        </p:nvGraphicFramePr>
        <p:xfrm>
          <a:off x="2339975" y="4724400"/>
          <a:ext cx="4176713" cy="1287463"/>
        </p:xfrm>
        <a:graphic>
          <a:graphicData uri="http://schemas.openxmlformats.org/presentationml/2006/ole">
            <mc:AlternateContent xmlns:mc="http://schemas.openxmlformats.org/markup-compatibility/2006">
              <mc:Choice xmlns:v="urn:schemas-microsoft-com:vml" Requires="v">
                <p:oleObj spid="_x0000_s154865" r:id="rId3" imgW="1854200" imgH="571500" progId="">
                  <p:embed/>
                </p:oleObj>
              </mc:Choice>
              <mc:Fallback>
                <p:oleObj r:id="rId3" imgW="1854200" imgH="5715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975" y="4724400"/>
                        <a:ext cx="4176713" cy="1287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09" name="Rectangle 7"/>
          <p:cNvSpPr>
            <a:spLocks noChangeArrowheads="1"/>
          </p:cNvSpPr>
          <p:nvPr/>
        </p:nvSpPr>
        <p:spPr bwMode="auto">
          <a:xfrm>
            <a:off x="654531" y="2346631"/>
            <a:ext cx="7997100" cy="1965965"/>
          </a:xfrm>
          <a:prstGeom prst="rect">
            <a:avLst/>
          </a:prstGeom>
          <a:noFill/>
          <a:ln w="9525" algn="ctr">
            <a:noFill/>
            <a:miter lim="800000"/>
            <a:headEnd/>
            <a:tailEnd type="none" w="med" len="lg"/>
          </a:ln>
        </p:spPr>
        <p:txBody>
          <a:bodyPr wrap="square" anchor="ctr">
            <a:spAutoFit/>
          </a:bodyPr>
          <a:lstStyle/>
          <a:p>
            <a:pPr algn="just" eaLnBrk="0" hangingPunct="0">
              <a:lnSpc>
                <a:spcPts val="3600"/>
              </a:lnSpc>
            </a:pPr>
            <a:r>
              <a:rPr lang="zh-CN" altLang="en-US" sz="2400" b="1" dirty="0" smtClean="0">
                <a:latin typeface="Times New Roman" panose="02020603050405020304" pitchFamily="18" charset="0"/>
                <a:cs typeface="Times New Roman" panose="02020603050405020304" pitchFamily="18" charset="0"/>
              </a:rPr>
              <a:t>       矢量</a:t>
            </a:r>
            <a:r>
              <a:rPr lang="zh-CN" altLang="en-US" sz="2400" b="1" dirty="0">
                <a:latin typeface="Times New Roman" panose="02020603050405020304" pitchFamily="18" charset="0"/>
                <a:cs typeface="Times New Roman" panose="02020603050405020304" pitchFamily="18" charset="0"/>
              </a:rPr>
              <a:t>调制误差（</a:t>
            </a:r>
            <a:r>
              <a:rPr lang="en-US" altLang="zh-CN" sz="2400" b="1" dirty="0">
                <a:latin typeface="Times New Roman" panose="02020603050405020304" pitchFamily="18" charset="0"/>
                <a:cs typeface="Times New Roman" panose="02020603050405020304" pitchFamily="18" charset="0"/>
              </a:rPr>
              <a:t>EVM</a:t>
            </a:r>
            <a:r>
              <a:rPr lang="zh-CN" altLang="en-US" sz="2400" b="1" dirty="0">
                <a:latin typeface="Times New Roman" panose="02020603050405020304" pitchFamily="18" charset="0"/>
                <a:cs typeface="Times New Roman" panose="02020603050405020304" pitchFamily="18" charset="0"/>
              </a:rPr>
              <a:t>）是衡量接收机解调特性的一</a:t>
            </a:r>
          </a:p>
          <a:p>
            <a:pPr algn="just" eaLnBrk="0" hangingPunct="0">
              <a:lnSpc>
                <a:spcPts val="3600"/>
              </a:lnSpc>
            </a:pPr>
            <a:r>
              <a:rPr lang="zh-CN" altLang="en-US" sz="2400" b="1" dirty="0">
                <a:latin typeface="Times New Roman" panose="02020603050405020304" pitchFamily="18" charset="0"/>
                <a:cs typeface="Times New Roman" panose="02020603050405020304" pitchFamily="18" charset="0"/>
              </a:rPr>
              <a:t>个重要指标。</a:t>
            </a:r>
            <a:r>
              <a:rPr lang="en-US" altLang="zh-CN" sz="2400" b="1" dirty="0">
                <a:latin typeface="Times New Roman" panose="02020603050405020304" pitchFamily="18" charset="0"/>
                <a:cs typeface="Times New Roman" panose="02020603050405020304" pitchFamily="18" charset="0"/>
              </a:rPr>
              <a:t>WCDMA</a:t>
            </a:r>
            <a:r>
              <a:rPr lang="zh-CN" altLang="en-US" sz="2400" b="1" dirty="0">
                <a:latin typeface="Times New Roman" panose="02020603050405020304" pitchFamily="18" charset="0"/>
                <a:cs typeface="Times New Roman" panose="02020603050405020304" pitchFamily="18" charset="0"/>
              </a:rPr>
              <a:t>终端技术协议给出了</a:t>
            </a:r>
            <a:r>
              <a:rPr lang="en-US" altLang="zh-CN" sz="2400" b="1" dirty="0">
                <a:latin typeface="Times New Roman" panose="02020603050405020304" pitchFamily="18" charset="0"/>
                <a:cs typeface="Times New Roman" panose="02020603050405020304" pitchFamily="18" charset="0"/>
              </a:rPr>
              <a:t>EVM</a:t>
            </a:r>
            <a:r>
              <a:rPr lang="zh-CN" altLang="en-US" sz="2400" b="1" dirty="0">
                <a:latin typeface="Times New Roman" panose="02020603050405020304" pitchFamily="18" charset="0"/>
                <a:cs typeface="Times New Roman" panose="02020603050405020304" pitchFamily="18" charset="0"/>
              </a:rPr>
              <a:t>指标的</a:t>
            </a:r>
          </a:p>
          <a:p>
            <a:pPr algn="just" eaLnBrk="0" hangingPunct="0">
              <a:lnSpc>
                <a:spcPts val="3600"/>
              </a:lnSpc>
            </a:pPr>
            <a:r>
              <a:rPr lang="zh-CN" altLang="en-US" sz="2400" b="1" dirty="0">
                <a:latin typeface="Times New Roman" panose="02020603050405020304" pitchFamily="18" charset="0"/>
                <a:cs typeface="Times New Roman" panose="02020603050405020304" pitchFamily="18" charset="0"/>
              </a:rPr>
              <a:t>定义：设接收机在一个时隙</a:t>
            </a:r>
            <a:r>
              <a:rPr lang="en-US" altLang="zh-CN" sz="2400" b="1" i="1" dirty="0">
                <a:latin typeface="Times New Roman" panose="02020603050405020304" pitchFamily="18" charset="0"/>
                <a:cs typeface="Times New Roman" panose="02020603050405020304" pitchFamily="18" charset="0"/>
              </a:rPr>
              <a:t>T</a:t>
            </a:r>
            <a:r>
              <a:rPr lang="zh-CN" altLang="en-US" sz="2400" b="1" dirty="0">
                <a:latin typeface="Times New Roman" panose="02020603050405020304" pitchFamily="18" charset="0"/>
                <a:cs typeface="Times New Roman" panose="02020603050405020304" pitchFamily="18" charset="0"/>
              </a:rPr>
              <a:t>内的输出波形为</a:t>
            </a:r>
            <a:r>
              <a:rPr lang="en-US" altLang="zh-CN" sz="2400" b="1" i="1" dirty="0">
                <a:latin typeface="Times New Roman" panose="02020603050405020304" pitchFamily="18" charset="0"/>
                <a:cs typeface="Times New Roman" panose="02020603050405020304" pitchFamily="18" charset="0"/>
              </a:rPr>
              <a:t>V(t),0&lt;t&lt;T</a:t>
            </a:r>
            <a:r>
              <a:rPr lang="zh-CN" altLang="en-US" sz="2400" b="1" dirty="0">
                <a:latin typeface="Times New Roman" panose="02020603050405020304" pitchFamily="18" charset="0"/>
                <a:cs typeface="Times New Roman" panose="02020603050405020304" pitchFamily="18" charset="0"/>
              </a:rPr>
              <a:t>，</a:t>
            </a:r>
          </a:p>
          <a:p>
            <a:pPr algn="just" eaLnBrk="0" hangingPunct="0">
              <a:lnSpc>
                <a:spcPts val="3600"/>
              </a:lnSpc>
            </a:pPr>
            <a:r>
              <a:rPr lang="zh-CN" altLang="en-US" sz="2400" b="1" dirty="0">
                <a:latin typeface="Times New Roman" panose="02020603050405020304" pitchFamily="18" charset="0"/>
                <a:cs typeface="Times New Roman" panose="02020603050405020304" pitchFamily="18" charset="0"/>
              </a:rPr>
              <a:t>而理想输出波形应为</a:t>
            </a:r>
            <a:r>
              <a:rPr lang="en-US" altLang="zh-CN" sz="2400" b="1" i="1" dirty="0">
                <a:latin typeface="Times New Roman" panose="02020603050405020304" pitchFamily="18" charset="0"/>
                <a:cs typeface="Times New Roman" panose="02020603050405020304" pitchFamily="18" charset="0"/>
              </a:rPr>
              <a:t>S(t)</a:t>
            </a:r>
            <a:r>
              <a:rPr lang="zh-CN" altLang="en-US" sz="2400" b="1" i="1" dirty="0">
                <a:latin typeface="Times New Roman" panose="02020603050405020304" pitchFamily="18" charset="0"/>
                <a:cs typeface="Times New Roman" panose="02020603050405020304" pitchFamily="18" charset="0"/>
              </a:rPr>
              <a:t>，</a:t>
            </a:r>
            <a:r>
              <a:rPr lang="en-US" altLang="zh-CN" sz="2400" b="1" i="1" dirty="0">
                <a:latin typeface="Times New Roman" panose="02020603050405020304" pitchFamily="18" charset="0"/>
                <a:cs typeface="Times New Roman" panose="02020603050405020304" pitchFamily="18" charset="0"/>
              </a:rPr>
              <a:t>0&lt;t&lt;T</a:t>
            </a:r>
            <a:r>
              <a:rPr lang="zh-CN" altLang="en-US" sz="2400" b="1" dirty="0">
                <a:latin typeface="Times New Roman" panose="02020603050405020304" pitchFamily="18" charset="0"/>
                <a:cs typeface="Times New Roman" panose="02020603050405020304" pitchFamily="18" charset="0"/>
              </a:rPr>
              <a:t>，则</a:t>
            </a:r>
            <a:r>
              <a:rPr lang="en-US" altLang="zh-CN" sz="2400" b="1" dirty="0">
                <a:latin typeface="Times New Roman" panose="02020603050405020304" pitchFamily="18" charset="0"/>
                <a:cs typeface="Times New Roman" panose="02020603050405020304" pitchFamily="18" charset="0"/>
              </a:rPr>
              <a:t>EVM</a:t>
            </a:r>
            <a:r>
              <a:rPr lang="zh-CN" altLang="en-US" sz="2400" b="1" dirty="0">
                <a:latin typeface="Times New Roman" panose="02020603050405020304" pitchFamily="18" charset="0"/>
                <a:cs typeface="Times New Roman" panose="02020603050405020304" pitchFamily="18" charset="0"/>
              </a:rPr>
              <a:t>可表示为</a:t>
            </a:r>
          </a:p>
        </p:txBody>
      </p:sp>
      <p:sp>
        <p:nvSpPr>
          <p:cNvPr id="2" name="灯片编号占位符 1"/>
          <p:cNvSpPr>
            <a:spLocks noGrp="1"/>
          </p:cNvSpPr>
          <p:nvPr>
            <p:ph type="sldNum" sz="quarter" idx="12"/>
          </p:nvPr>
        </p:nvSpPr>
        <p:spPr/>
        <p:txBody>
          <a:bodyPr/>
          <a:lstStyle/>
          <a:p>
            <a:pPr>
              <a:defRPr/>
            </a:pPr>
            <a:fld id="{E7A54E2D-3F3F-40FF-A0CE-2D73A0B1299A}" type="slidenum">
              <a:rPr lang="zh-CN" altLang="en-US" smtClean="0"/>
              <a:pPr>
                <a:defRPr/>
              </a:pPr>
              <a:t>65</a:t>
            </a:fld>
            <a:endParaRPr lang="en-US" altLang="zh-CN"/>
          </a:p>
        </p:txBody>
      </p:sp>
    </p:spTree>
    <p:extLst>
      <p:ext uri="{BB962C8B-B14F-4D97-AF65-F5344CB8AC3E}">
        <p14:creationId xmlns:p14="http://schemas.microsoft.com/office/powerpoint/2010/main" val="68237102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endParaRPr lang="zh-CN" altLang="en-US" smtClean="0"/>
          </a:p>
        </p:txBody>
      </p:sp>
      <p:pic>
        <p:nvPicPr>
          <p:cNvPr id="52227" name="Picture 4"/>
          <p:cNvPicPr>
            <a:picLocks noChangeAspect="1" noChangeArrowheads="1"/>
          </p:cNvPicPr>
          <p:nvPr/>
        </p:nvPicPr>
        <p:blipFill>
          <a:blip r:embed="rId2" cstate="print"/>
          <a:srcRect l="17999" t="14400" r="22501" b="14400"/>
          <a:stretch>
            <a:fillRect/>
          </a:stretch>
        </p:blipFill>
        <p:spPr bwMode="auto">
          <a:xfrm>
            <a:off x="1403350" y="1484313"/>
            <a:ext cx="5688013" cy="4252912"/>
          </a:xfrm>
          <a:prstGeom prst="rect">
            <a:avLst/>
          </a:prstGeom>
          <a:noFill/>
          <a:ln w="9525" algn="ctr">
            <a:noFill/>
            <a:miter lim="800000"/>
            <a:headEnd/>
            <a:tailEnd type="none" w="med" len="lg"/>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66</a:t>
            </a:fld>
            <a:endParaRPr lang="en-US" altLang="zh-CN"/>
          </a:p>
        </p:txBody>
      </p:sp>
    </p:spTree>
    <p:extLst>
      <p:ext uri="{BB962C8B-B14F-4D97-AF65-F5344CB8AC3E}">
        <p14:creationId xmlns:p14="http://schemas.microsoft.com/office/powerpoint/2010/main" val="422315860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85800" y="381000"/>
            <a:ext cx="7793037" cy="1143000"/>
          </a:xfrm>
        </p:spPr>
        <p:txBody>
          <a:bodyPr/>
          <a:lstStyle/>
          <a:p>
            <a:pPr>
              <a:defRPr/>
            </a:pP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影响接收机</a:t>
            </a:r>
            <a:r>
              <a:rPr lang="en-US" altLang="zh-CN"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EVM</a:t>
            </a: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指标的主要因素</a:t>
            </a:r>
          </a:p>
        </p:txBody>
      </p:sp>
      <p:sp>
        <p:nvSpPr>
          <p:cNvPr id="267268" name="Rectangle 4"/>
          <p:cNvSpPr>
            <a:spLocks noChangeArrowheads="1"/>
          </p:cNvSpPr>
          <p:nvPr/>
        </p:nvSpPr>
        <p:spPr bwMode="auto">
          <a:xfrm>
            <a:off x="838199" y="1600200"/>
            <a:ext cx="7488237" cy="3859005"/>
          </a:xfrm>
          <a:prstGeom prst="rect">
            <a:avLst/>
          </a:prstGeom>
          <a:noFill/>
          <a:ln w="9525" algn="ctr">
            <a:noFill/>
            <a:miter lim="800000"/>
            <a:headEnd/>
            <a:tailEnd type="none" w="med" len="lg"/>
          </a:ln>
        </p:spPr>
        <p:txBody>
          <a:bodyPr anchor="ctr">
            <a:spAutoFit/>
          </a:bodyPr>
          <a:lstStyle/>
          <a:p>
            <a:pPr indent="266700" algn="l" eaLnBrk="0" hangingPunct="0">
              <a:lnSpc>
                <a:spcPts val="5000"/>
              </a:lnSpc>
              <a:spcBef>
                <a:spcPct val="0"/>
              </a:spcBef>
              <a:buFontTx/>
              <a:buAutoNum type="arabicPeriod"/>
              <a:tabLst>
                <a:tab pos="533400" algn="l"/>
              </a:tabLst>
            </a:pPr>
            <a:r>
              <a:rPr lang="zh-CN" altLang="en-US" sz="2800" b="1" dirty="0">
                <a:latin typeface="Times New Roman" panose="02020603050405020304" pitchFamily="18" charset="0"/>
                <a:ea typeface="+mn-ea"/>
                <a:cs typeface="Times New Roman" panose="02020603050405020304" pitchFamily="18" charset="0"/>
              </a:rPr>
              <a:t>正交解调器移相误差，即</a:t>
            </a:r>
            <a:r>
              <a:rPr lang="en-US" altLang="zh-CN" sz="2800" b="1" dirty="0">
                <a:latin typeface="Times New Roman" panose="02020603050405020304" pitchFamily="18" charset="0"/>
                <a:ea typeface="+mn-ea"/>
                <a:cs typeface="Times New Roman" panose="02020603050405020304" pitchFamily="18" charset="0"/>
              </a:rPr>
              <a:t>I</a:t>
            </a:r>
            <a:r>
              <a:rPr lang="zh-CN" altLang="en-US" sz="2800" b="1" dirty="0">
                <a:latin typeface="Times New Roman" panose="02020603050405020304" pitchFamily="18" charset="0"/>
                <a:ea typeface="+mn-ea"/>
                <a:cs typeface="Times New Roman" panose="02020603050405020304" pitchFamily="18" charset="0"/>
              </a:rPr>
              <a:t>、</a:t>
            </a:r>
            <a:r>
              <a:rPr lang="en-US" altLang="zh-CN" sz="2800" b="1" dirty="0">
                <a:latin typeface="Times New Roman" panose="02020603050405020304" pitchFamily="18" charset="0"/>
                <a:ea typeface="+mn-ea"/>
                <a:cs typeface="Times New Roman" panose="02020603050405020304" pitchFamily="18" charset="0"/>
              </a:rPr>
              <a:t>Q</a:t>
            </a:r>
            <a:r>
              <a:rPr lang="zh-CN" altLang="en-US" sz="2800" b="1" dirty="0">
                <a:latin typeface="Times New Roman" panose="02020603050405020304" pitchFamily="18" charset="0"/>
                <a:ea typeface="+mn-ea"/>
                <a:cs typeface="Times New Roman" panose="02020603050405020304" pitchFamily="18" charset="0"/>
              </a:rPr>
              <a:t>相位不平衡；</a:t>
            </a:r>
          </a:p>
          <a:p>
            <a:pPr indent="266700" algn="l" eaLnBrk="0" hangingPunct="0">
              <a:lnSpc>
                <a:spcPts val="5000"/>
              </a:lnSpc>
              <a:spcBef>
                <a:spcPct val="0"/>
              </a:spcBef>
              <a:buFontTx/>
              <a:buAutoNum type="arabicPeriod"/>
              <a:tabLst>
                <a:tab pos="533400" algn="l"/>
              </a:tabLst>
            </a:pPr>
            <a:r>
              <a:rPr lang="zh-CN" altLang="en-US" sz="2800" b="1" dirty="0">
                <a:latin typeface="Times New Roman" panose="02020603050405020304" pitchFamily="18" charset="0"/>
                <a:ea typeface="+mn-ea"/>
                <a:cs typeface="Times New Roman" panose="02020603050405020304" pitchFamily="18" charset="0"/>
              </a:rPr>
              <a:t>正交解调器幅度误差，即</a:t>
            </a:r>
            <a:r>
              <a:rPr lang="en-US" altLang="zh-CN" sz="2800" b="1" dirty="0">
                <a:latin typeface="Times New Roman" panose="02020603050405020304" pitchFamily="18" charset="0"/>
                <a:ea typeface="+mn-ea"/>
                <a:cs typeface="Times New Roman" panose="02020603050405020304" pitchFamily="18" charset="0"/>
              </a:rPr>
              <a:t>I</a:t>
            </a:r>
            <a:r>
              <a:rPr lang="zh-CN" altLang="en-US" sz="2800" b="1" dirty="0">
                <a:latin typeface="Times New Roman" panose="02020603050405020304" pitchFamily="18" charset="0"/>
                <a:ea typeface="+mn-ea"/>
                <a:cs typeface="Times New Roman" panose="02020603050405020304" pitchFamily="18" charset="0"/>
              </a:rPr>
              <a:t>、</a:t>
            </a:r>
            <a:r>
              <a:rPr lang="en-US" altLang="zh-CN" sz="2800" b="1" dirty="0">
                <a:latin typeface="Times New Roman" panose="02020603050405020304" pitchFamily="18" charset="0"/>
                <a:ea typeface="+mn-ea"/>
                <a:cs typeface="Times New Roman" panose="02020603050405020304" pitchFamily="18" charset="0"/>
              </a:rPr>
              <a:t>Q</a:t>
            </a:r>
            <a:r>
              <a:rPr lang="zh-CN" altLang="en-US" sz="2800" b="1" dirty="0">
                <a:latin typeface="Times New Roman" panose="02020603050405020304" pitchFamily="18" charset="0"/>
                <a:ea typeface="+mn-ea"/>
                <a:cs typeface="Times New Roman" panose="02020603050405020304" pitchFamily="18" charset="0"/>
              </a:rPr>
              <a:t>幅度不平衡；</a:t>
            </a:r>
          </a:p>
          <a:p>
            <a:pPr indent="266700" algn="l" eaLnBrk="0" hangingPunct="0">
              <a:lnSpc>
                <a:spcPts val="5000"/>
              </a:lnSpc>
              <a:spcBef>
                <a:spcPct val="0"/>
              </a:spcBef>
              <a:buFontTx/>
              <a:buAutoNum type="arabicPeriod"/>
              <a:tabLst>
                <a:tab pos="533400" algn="l"/>
              </a:tabLst>
            </a:pPr>
            <a:r>
              <a:rPr lang="zh-CN" altLang="en-US" sz="2800" b="1" dirty="0">
                <a:latin typeface="Times New Roman" panose="02020603050405020304" pitchFamily="18" charset="0"/>
                <a:ea typeface="+mn-ea"/>
                <a:cs typeface="Times New Roman" panose="02020603050405020304" pitchFamily="18" charset="0"/>
              </a:rPr>
              <a:t>通道滤波器幅频特性失真；</a:t>
            </a:r>
          </a:p>
          <a:p>
            <a:pPr indent="266700" algn="l" eaLnBrk="0" hangingPunct="0">
              <a:lnSpc>
                <a:spcPts val="5000"/>
              </a:lnSpc>
              <a:spcBef>
                <a:spcPct val="0"/>
              </a:spcBef>
              <a:buFontTx/>
              <a:buAutoNum type="arabicPeriod"/>
              <a:tabLst>
                <a:tab pos="533400" algn="l"/>
              </a:tabLst>
            </a:pPr>
            <a:r>
              <a:rPr lang="zh-CN" altLang="en-US" sz="2800" b="1" dirty="0">
                <a:latin typeface="Times New Roman" panose="02020603050405020304" pitchFamily="18" charset="0"/>
                <a:ea typeface="+mn-ea"/>
                <a:cs typeface="Times New Roman" panose="02020603050405020304" pitchFamily="18" charset="0"/>
              </a:rPr>
              <a:t>通道滤波器相频特性失真；</a:t>
            </a:r>
          </a:p>
          <a:p>
            <a:pPr indent="266700" algn="l" eaLnBrk="0" hangingPunct="0">
              <a:lnSpc>
                <a:spcPts val="5000"/>
              </a:lnSpc>
              <a:spcBef>
                <a:spcPct val="0"/>
              </a:spcBef>
              <a:buFontTx/>
              <a:buAutoNum type="arabicPeriod"/>
              <a:tabLst>
                <a:tab pos="533400" algn="l"/>
              </a:tabLst>
            </a:pPr>
            <a:r>
              <a:rPr lang="zh-CN" altLang="en-US" sz="2800" b="1" dirty="0">
                <a:latin typeface="Times New Roman" panose="02020603050405020304" pitchFamily="18" charset="0"/>
                <a:ea typeface="+mn-ea"/>
                <a:cs typeface="Times New Roman" panose="02020603050405020304" pitchFamily="18" charset="0"/>
              </a:rPr>
              <a:t>本振相位噪声的影响；</a:t>
            </a:r>
          </a:p>
          <a:p>
            <a:pPr indent="266700" algn="l" eaLnBrk="0" hangingPunct="0">
              <a:lnSpc>
                <a:spcPts val="5000"/>
              </a:lnSpc>
              <a:spcBef>
                <a:spcPct val="0"/>
              </a:spcBef>
              <a:buFontTx/>
              <a:buAutoNum type="arabicPeriod"/>
              <a:tabLst>
                <a:tab pos="533400" algn="l"/>
              </a:tabLst>
            </a:pPr>
            <a:r>
              <a:rPr lang="zh-CN" altLang="en-US" sz="2800" b="1" dirty="0">
                <a:latin typeface="Times New Roman" panose="02020603050405020304" pitchFamily="18" charset="0"/>
                <a:ea typeface="+mn-ea"/>
                <a:cs typeface="Times New Roman" panose="02020603050405020304" pitchFamily="18" charset="0"/>
              </a:rPr>
              <a:t>非线性产物的影响；</a:t>
            </a:r>
          </a:p>
        </p:txBody>
      </p:sp>
      <p:sp>
        <p:nvSpPr>
          <p:cNvPr id="2" name="灯片编号占位符 1"/>
          <p:cNvSpPr>
            <a:spLocks noGrp="1"/>
          </p:cNvSpPr>
          <p:nvPr>
            <p:ph type="sldNum" sz="quarter" idx="12"/>
          </p:nvPr>
        </p:nvSpPr>
        <p:spPr/>
        <p:txBody>
          <a:bodyPr/>
          <a:lstStyle/>
          <a:p>
            <a:fld id="{BFEB24BD-BE86-410A-BF7A-1F4EAF97620B}" type="slidenum">
              <a:rPr lang="en-US" altLang="zh-CN" smtClean="0"/>
              <a:pPr/>
              <a:t>67</a:t>
            </a:fld>
            <a:endParaRPr lang="en-US" altLang="zh-CN"/>
          </a:p>
        </p:txBody>
      </p:sp>
    </p:spTree>
    <p:extLst>
      <p:ext uri="{BB962C8B-B14F-4D97-AF65-F5344CB8AC3E}">
        <p14:creationId xmlns:p14="http://schemas.microsoft.com/office/powerpoint/2010/main" val="1341158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7268">
                                            <p:txEl>
                                              <p:pRg st="0" end="0"/>
                                            </p:txEl>
                                          </p:spTgt>
                                        </p:tgtEl>
                                        <p:attrNameLst>
                                          <p:attrName>style.visibility</p:attrName>
                                        </p:attrNameLst>
                                      </p:cBhvr>
                                      <p:to>
                                        <p:strVal val="visible"/>
                                      </p:to>
                                    </p:set>
                                    <p:animEffect transition="in" filter="blinds(horizontal)">
                                      <p:cBhvr>
                                        <p:cTn id="7" dur="1000"/>
                                        <p:tgtEl>
                                          <p:spTgt spid="26726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67268">
                                            <p:txEl>
                                              <p:pRg st="1" end="1"/>
                                            </p:txEl>
                                          </p:spTgt>
                                        </p:tgtEl>
                                        <p:attrNameLst>
                                          <p:attrName>style.visibility</p:attrName>
                                        </p:attrNameLst>
                                      </p:cBhvr>
                                      <p:to>
                                        <p:strVal val="visible"/>
                                      </p:to>
                                    </p:set>
                                    <p:animEffect transition="in" filter="blinds(horizontal)">
                                      <p:cBhvr>
                                        <p:cTn id="12" dur="1000"/>
                                        <p:tgtEl>
                                          <p:spTgt spid="26726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67268">
                                            <p:txEl>
                                              <p:pRg st="2" end="2"/>
                                            </p:txEl>
                                          </p:spTgt>
                                        </p:tgtEl>
                                        <p:attrNameLst>
                                          <p:attrName>style.visibility</p:attrName>
                                        </p:attrNameLst>
                                      </p:cBhvr>
                                      <p:to>
                                        <p:strVal val="visible"/>
                                      </p:to>
                                    </p:set>
                                    <p:animEffect transition="in" filter="blinds(horizontal)">
                                      <p:cBhvr>
                                        <p:cTn id="17" dur="1000"/>
                                        <p:tgtEl>
                                          <p:spTgt spid="26726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67268">
                                            <p:txEl>
                                              <p:pRg st="3" end="3"/>
                                            </p:txEl>
                                          </p:spTgt>
                                        </p:tgtEl>
                                        <p:attrNameLst>
                                          <p:attrName>style.visibility</p:attrName>
                                        </p:attrNameLst>
                                      </p:cBhvr>
                                      <p:to>
                                        <p:strVal val="visible"/>
                                      </p:to>
                                    </p:set>
                                    <p:animEffect transition="in" filter="blinds(horizontal)">
                                      <p:cBhvr>
                                        <p:cTn id="22" dur="1000"/>
                                        <p:tgtEl>
                                          <p:spTgt spid="26726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67268">
                                            <p:txEl>
                                              <p:pRg st="4" end="4"/>
                                            </p:txEl>
                                          </p:spTgt>
                                        </p:tgtEl>
                                        <p:attrNameLst>
                                          <p:attrName>style.visibility</p:attrName>
                                        </p:attrNameLst>
                                      </p:cBhvr>
                                      <p:to>
                                        <p:strVal val="visible"/>
                                      </p:to>
                                    </p:set>
                                    <p:animEffect transition="in" filter="blinds(horizontal)">
                                      <p:cBhvr>
                                        <p:cTn id="27" dur="1000"/>
                                        <p:tgtEl>
                                          <p:spTgt spid="26726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67268">
                                            <p:txEl>
                                              <p:pRg st="5" end="5"/>
                                            </p:txEl>
                                          </p:spTgt>
                                        </p:tgtEl>
                                        <p:attrNameLst>
                                          <p:attrName>style.visibility</p:attrName>
                                        </p:attrNameLst>
                                      </p:cBhvr>
                                      <p:to>
                                        <p:strVal val="visible"/>
                                      </p:to>
                                    </p:set>
                                    <p:animEffect transition="in" filter="blinds(horizontal)">
                                      <p:cBhvr>
                                        <p:cTn id="32" dur="1000"/>
                                        <p:tgtEl>
                                          <p:spTgt spid="26726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endParaRPr lang="zh-CN" altLang="en-US" smtClean="0"/>
          </a:p>
        </p:txBody>
      </p:sp>
      <p:pic>
        <p:nvPicPr>
          <p:cNvPr id="53251" name="Picture 4"/>
          <p:cNvPicPr>
            <a:picLocks noChangeAspect="1" noChangeArrowheads="1"/>
          </p:cNvPicPr>
          <p:nvPr/>
        </p:nvPicPr>
        <p:blipFill>
          <a:blip r:embed="rId2" cstate="print"/>
          <a:srcRect l="31500" t="28799" r="38251" b="16200"/>
          <a:stretch>
            <a:fillRect/>
          </a:stretch>
        </p:blipFill>
        <p:spPr bwMode="auto">
          <a:xfrm>
            <a:off x="539750" y="1700213"/>
            <a:ext cx="3235325" cy="3673475"/>
          </a:xfrm>
          <a:prstGeom prst="rect">
            <a:avLst/>
          </a:prstGeom>
          <a:noFill/>
          <a:ln w="9525" algn="ctr">
            <a:noFill/>
            <a:miter lim="800000"/>
            <a:headEnd/>
            <a:tailEnd type="none" w="med" len="lg"/>
          </a:ln>
        </p:spPr>
      </p:pic>
      <p:pic>
        <p:nvPicPr>
          <p:cNvPr id="53252" name="Picture 5"/>
          <p:cNvPicPr>
            <a:picLocks noChangeAspect="1" noChangeArrowheads="1"/>
          </p:cNvPicPr>
          <p:nvPr/>
        </p:nvPicPr>
        <p:blipFill>
          <a:blip r:embed="rId3" cstate="print"/>
          <a:srcRect l="21375" t="14400" r="17999" b="7201"/>
          <a:stretch>
            <a:fillRect/>
          </a:stretch>
        </p:blipFill>
        <p:spPr bwMode="auto">
          <a:xfrm>
            <a:off x="4716463" y="1557338"/>
            <a:ext cx="4078287" cy="3295650"/>
          </a:xfrm>
          <a:prstGeom prst="rect">
            <a:avLst/>
          </a:prstGeom>
          <a:noFill/>
          <a:ln w="9525" algn="ctr">
            <a:noFill/>
            <a:miter lim="800000"/>
            <a:headEnd/>
            <a:tailEnd type="none" w="med" len="lg"/>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68</a:t>
            </a:fld>
            <a:endParaRPr lang="en-US" altLang="zh-CN"/>
          </a:p>
        </p:txBody>
      </p:sp>
    </p:spTree>
    <p:extLst>
      <p:ext uri="{BB962C8B-B14F-4D97-AF65-F5344CB8AC3E}">
        <p14:creationId xmlns:p14="http://schemas.microsoft.com/office/powerpoint/2010/main" val="247618002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endParaRPr lang="zh-CN" altLang="en-US" smtClean="0"/>
          </a:p>
        </p:txBody>
      </p:sp>
      <p:pic>
        <p:nvPicPr>
          <p:cNvPr id="54275" name="Picture 6" descr="UL_DPCCHMODACC"/>
          <p:cNvPicPr>
            <a:picLocks noChangeAspect="1" noChangeArrowheads="1"/>
          </p:cNvPicPr>
          <p:nvPr/>
        </p:nvPicPr>
        <p:blipFill>
          <a:blip r:embed="rId2" cstate="print"/>
          <a:srcRect/>
          <a:stretch>
            <a:fillRect/>
          </a:stretch>
        </p:blipFill>
        <p:spPr bwMode="auto">
          <a:xfrm>
            <a:off x="1258888" y="1125538"/>
            <a:ext cx="6696075" cy="5022850"/>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69</a:t>
            </a:fld>
            <a:endParaRPr lang="en-US" altLang="zh-CN"/>
          </a:p>
        </p:txBody>
      </p:sp>
    </p:spTree>
    <p:extLst>
      <p:ext uri="{BB962C8B-B14F-4D97-AF65-F5344CB8AC3E}">
        <p14:creationId xmlns:p14="http://schemas.microsoft.com/office/powerpoint/2010/main" val="25910146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600"/>
            <a:ext cx="8229600" cy="1143000"/>
          </a:xfrm>
        </p:spPr>
        <p:txBody>
          <a:bodyPr/>
          <a:lstStyle/>
          <a:p>
            <a:pPr eaLnBrk="1" hangingPunct="1"/>
            <a:r>
              <a:rPr lang="zh-CN" altLang="en-US" sz="4000" b="1" kern="1200" dirty="0">
                <a:solidFill>
                  <a:srgbClr val="381850"/>
                </a:solidFill>
                <a:latin typeface="微软雅黑" panose="020B0503020204020204" pitchFamily="34" charset="-122"/>
                <a:ea typeface="微软雅黑" panose="020B0503020204020204" pitchFamily="34" charset="-122"/>
              </a:rPr>
              <a:t>连接器</a:t>
            </a:r>
          </a:p>
        </p:txBody>
      </p:sp>
      <p:pic>
        <p:nvPicPr>
          <p:cNvPr id="159746" name="Picture 2" descr="“射频连接器”的图片搜索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2100" y="1207130"/>
            <a:ext cx="6019800" cy="465724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3722077" y="6199548"/>
            <a:ext cx="2198077" cy="400110"/>
          </a:xfrm>
          <a:prstGeom prst="rect">
            <a:avLst/>
          </a:prstGeom>
          <a:noFill/>
        </p:spPr>
        <p:txBody>
          <a:bodyPr wrap="square" rtlCol="0">
            <a:spAutoFit/>
          </a:bodyPr>
          <a:lstStyle/>
          <a:p>
            <a:r>
              <a:rPr lang="zh-CN" altLang="en-US" sz="2000" b="1" dirty="0" smtClean="0"/>
              <a:t>射频连接器</a:t>
            </a:r>
            <a:endParaRPr lang="zh-CN" altLang="en-US" sz="2000" b="1" dirty="0"/>
          </a:p>
        </p:txBody>
      </p:sp>
      <p:pic>
        <p:nvPicPr>
          <p:cNvPr id="159748" name="Picture 4" descr="“连接器”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295400"/>
            <a:ext cx="7215508" cy="423380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3745523" y="5764350"/>
            <a:ext cx="2209800" cy="400110"/>
          </a:xfrm>
          <a:prstGeom prst="rect">
            <a:avLst/>
          </a:prstGeom>
          <a:noFill/>
        </p:spPr>
        <p:txBody>
          <a:bodyPr wrap="square" rtlCol="0">
            <a:spAutoFit/>
          </a:bodyPr>
          <a:lstStyle/>
          <a:p>
            <a:r>
              <a:rPr lang="zh-CN" altLang="en-US" sz="2000" b="1" dirty="0" smtClean="0"/>
              <a:t>基带连接器</a:t>
            </a:r>
            <a:endParaRPr lang="zh-CN" altLang="en-US" sz="2000" b="1" dirty="0"/>
          </a:p>
        </p:txBody>
      </p:sp>
      <p:sp>
        <p:nvSpPr>
          <p:cNvPr id="3" name="灯片编号占位符 2"/>
          <p:cNvSpPr>
            <a:spLocks noGrp="1"/>
          </p:cNvSpPr>
          <p:nvPr>
            <p:ph type="sldNum" sz="quarter" idx="12"/>
          </p:nvPr>
        </p:nvSpPr>
        <p:spPr/>
        <p:txBody>
          <a:bodyPr/>
          <a:lstStyle/>
          <a:p>
            <a:fld id="{BFEB24BD-BE86-410A-BF7A-1F4EAF97620B}" type="slidenum">
              <a:rPr lang="en-US" altLang="zh-CN" smtClean="0"/>
              <a:pPr/>
              <a:t>7</a:t>
            </a:fld>
            <a:endParaRPr lang="en-US" altLang="zh-CN"/>
          </a:p>
        </p:txBody>
      </p:sp>
    </p:spTree>
    <p:extLst>
      <p:ext uri="{BB962C8B-B14F-4D97-AF65-F5344CB8AC3E}">
        <p14:creationId xmlns:p14="http://schemas.microsoft.com/office/powerpoint/2010/main" val="40265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9746"/>
                                        </p:tgtEl>
                                        <p:attrNameLst>
                                          <p:attrName>style.visibility</p:attrName>
                                        </p:attrNameLst>
                                      </p:cBhvr>
                                      <p:to>
                                        <p:strVal val="visible"/>
                                      </p:to>
                                    </p:set>
                                    <p:anim calcmode="lin" valueType="num">
                                      <p:cBhvr additive="base">
                                        <p:cTn id="7" dur="500" fill="hold"/>
                                        <p:tgtEl>
                                          <p:spTgt spid="159746"/>
                                        </p:tgtEl>
                                        <p:attrNameLst>
                                          <p:attrName>ppt_x</p:attrName>
                                        </p:attrNameLst>
                                      </p:cBhvr>
                                      <p:tavLst>
                                        <p:tav tm="0">
                                          <p:val>
                                            <p:strVal val="#ppt_x"/>
                                          </p:val>
                                        </p:tav>
                                        <p:tav tm="100000">
                                          <p:val>
                                            <p:strVal val="#ppt_x"/>
                                          </p:val>
                                        </p:tav>
                                      </p:tavLst>
                                    </p:anim>
                                    <p:anim calcmode="lin" valueType="num">
                                      <p:cBhvr additive="base">
                                        <p:cTn id="8" dur="500" fill="hold"/>
                                        <p:tgtEl>
                                          <p:spTgt spid="15974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nodeType="clickEffect">
                                  <p:stCondLst>
                                    <p:cond delay="0"/>
                                  </p:stCondLst>
                                  <p:childTnLst>
                                    <p:anim calcmode="lin" valueType="num">
                                      <p:cBhvr additive="base">
                                        <p:cTn id="16" dur="500"/>
                                        <p:tgtEl>
                                          <p:spTgt spid="159746"/>
                                        </p:tgtEl>
                                        <p:attrNameLst>
                                          <p:attrName>ppt_x</p:attrName>
                                        </p:attrNameLst>
                                      </p:cBhvr>
                                      <p:tavLst>
                                        <p:tav tm="0">
                                          <p:val>
                                            <p:strVal val="ppt_x"/>
                                          </p:val>
                                        </p:tav>
                                        <p:tav tm="100000">
                                          <p:val>
                                            <p:strVal val="ppt_x"/>
                                          </p:val>
                                        </p:tav>
                                      </p:tavLst>
                                    </p:anim>
                                    <p:anim calcmode="lin" valueType="num">
                                      <p:cBhvr additive="base">
                                        <p:cTn id="17" dur="500"/>
                                        <p:tgtEl>
                                          <p:spTgt spid="159746"/>
                                        </p:tgtEl>
                                        <p:attrNameLst>
                                          <p:attrName>ppt_y</p:attrName>
                                        </p:attrNameLst>
                                      </p:cBhvr>
                                      <p:tavLst>
                                        <p:tav tm="0">
                                          <p:val>
                                            <p:strVal val="ppt_y"/>
                                          </p:val>
                                        </p:tav>
                                        <p:tav tm="100000">
                                          <p:val>
                                            <p:strVal val="1+ppt_h/2"/>
                                          </p:val>
                                        </p:tav>
                                      </p:tavLst>
                                    </p:anim>
                                    <p:set>
                                      <p:cBhvr>
                                        <p:cTn id="18" dur="1" fill="hold">
                                          <p:stCondLst>
                                            <p:cond delay="499"/>
                                          </p:stCondLst>
                                        </p:cTn>
                                        <p:tgtEl>
                                          <p:spTgt spid="159746"/>
                                        </p:tgtEl>
                                        <p:attrNameLst>
                                          <p:attrName>style.visibility</p:attrName>
                                        </p:attrNameLst>
                                      </p:cBhvr>
                                      <p:to>
                                        <p:strVal val="hidden"/>
                                      </p:to>
                                    </p:set>
                                  </p:childTnLst>
                                </p:cTn>
                              </p:par>
                              <p:par>
                                <p:cTn id="19" presetID="2" presetClass="exit" presetSubtype="4" fill="hold" grpId="1" nodeType="withEffect">
                                  <p:stCondLst>
                                    <p:cond delay="0"/>
                                  </p:stCondLst>
                                  <p:childTnLst>
                                    <p:anim calcmode="lin" valueType="num">
                                      <p:cBhvr additive="base">
                                        <p:cTn id="20" dur="500"/>
                                        <p:tgtEl>
                                          <p:spTgt spid="4"/>
                                        </p:tgtEl>
                                        <p:attrNameLst>
                                          <p:attrName>ppt_x</p:attrName>
                                        </p:attrNameLst>
                                      </p:cBhvr>
                                      <p:tavLst>
                                        <p:tav tm="0">
                                          <p:val>
                                            <p:strVal val="ppt_x"/>
                                          </p:val>
                                        </p:tav>
                                        <p:tav tm="100000">
                                          <p:val>
                                            <p:strVal val="ppt_x"/>
                                          </p:val>
                                        </p:tav>
                                      </p:tavLst>
                                    </p:anim>
                                    <p:anim calcmode="lin" valueType="num">
                                      <p:cBhvr additive="base">
                                        <p:cTn id="21" dur="500"/>
                                        <p:tgtEl>
                                          <p:spTgt spid="4"/>
                                        </p:tgtEl>
                                        <p:attrNameLst>
                                          <p:attrName>ppt_y</p:attrName>
                                        </p:attrNameLst>
                                      </p:cBhvr>
                                      <p:tavLst>
                                        <p:tav tm="0">
                                          <p:val>
                                            <p:strVal val="ppt_y"/>
                                          </p:val>
                                        </p:tav>
                                        <p:tav tm="100000">
                                          <p:val>
                                            <p:strVal val="1+ppt_h/2"/>
                                          </p:val>
                                        </p:tav>
                                      </p:tavLst>
                                    </p:anim>
                                    <p:set>
                                      <p:cBhvr>
                                        <p:cTn id="22" dur="1" fill="hold">
                                          <p:stCondLst>
                                            <p:cond delay="499"/>
                                          </p:stCondLst>
                                        </p:cTn>
                                        <p:tgtEl>
                                          <p:spTgt spid="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97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856456" y="57944"/>
            <a:ext cx="7793038" cy="1143000"/>
          </a:xfrm>
        </p:spPr>
        <p:txBody>
          <a:bodyPr/>
          <a:lstStyle/>
          <a:p>
            <a:pPr>
              <a:defRPr/>
            </a:pP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增益误差导致</a:t>
            </a:r>
            <a:r>
              <a:rPr lang="en-US" altLang="zh-CN"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EVM</a:t>
            </a: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恶化</a:t>
            </a:r>
          </a:p>
        </p:txBody>
      </p:sp>
      <p:pic>
        <p:nvPicPr>
          <p:cNvPr id="55299" name="Picture 5"/>
          <p:cNvPicPr>
            <a:picLocks noChangeAspect="1" noChangeArrowheads="1"/>
          </p:cNvPicPr>
          <p:nvPr/>
        </p:nvPicPr>
        <p:blipFill>
          <a:blip r:embed="rId2" cstate="print"/>
          <a:srcRect l="11250" t="17999" r="38251" b="15480"/>
          <a:stretch>
            <a:fillRect/>
          </a:stretch>
        </p:blipFill>
        <p:spPr bwMode="auto">
          <a:xfrm>
            <a:off x="179388" y="1700213"/>
            <a:ext cx="4573587" cy="3765550"/>
          </a:xfrm>
          <a:prstGeom prst="rect">
            <a:avLst/>
          </a:prstGeom>
          <a:noFill/>
          <a:ln w="9525" algn="ctr">
            <a:noFill/>
            <a:miter lim="800000"/>
            <a:headEnd/>
            <a:tailEnd type="none" w="med" len="lg"/>
          </a:ln>
        </p:spPr>
      </p:pic>
      <p:pic>
        <p:nvPicPr>
          <p:cNvPr id="55300" name="Picture 6"/>
          <p:cNvPicPr>
            <a:picLocks noChangeAspect="1" noChangeArrowheads="1"/>
          </p:cNvPicPr>
          <p:nvPr/>
        </p:nvPicPr>
        <p:blipFill>
          <a:blip r:embed="rId3" cstate="print"/>
          <a:srcRect l="11700" t="20880" r="40500" b="15120"/>
          <a:stretch>
            <a:fillRect/>
          </a:stretch>
        </p:blipFill>
        <p:spPr bwMode="auto">
          <a:xfrm>
            <a:off x="4643438" y="1844675"/>
            <a:ext cx="4387850" cy="3670300"/>
          </a:xfrm>
          <a:prstGeom prst="rect">
            <a:avLst/>
          </a:prstGeom>
          <a:noFill/>
          <a:ln w="9525" algn="ctr">
            <a:noFill/>
            <a:miter lim="800000"/>
            <a:headEnd/>
            <a:tailEnd type="none" w="med" len="lg"/>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70</a:t>
            </a:fld>
            <a:endParaRPr lang="en-US" altLang="zh-CN"/>
          </a:p>
        </p:txBody>
      </p:sp>
    </p:spTree>
    <p:extLst>
      <p:ext uri="{BB962C8B-B14F-4D97-AF65-F5344CB8AC3E}">
        <p14:creationId xmlns:p14="http://schemas.microsoft.com/office/powerpoint/2010/main" val="260626184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ch1_2570.bmp"/>
          <p:cNvPicPr>
            <a:picLocks noChangeAspect="1"/>
          </p:cNvPicPr>
          <p:nvPr/>
        </p:nvPicPr>
        <p:blipFill>
          <a:blip r:embed="rId2" cstate="print"/>
          <a:stretch>
            <a:fillRect/>
          </a:stretch>
        </p:blipFill>
        <p:spPr>
          <a:xfrm>
            <a:off x="1475656" y="1124744"/>
            <a:ext cx="6732240" cy="5049180"/>
          </a:xfrm>
          <a:prstGeom prst="rect">
            <a:avLst/>
          </a:prstGeom>
        </p:spPr>
      </p:pic>
      <p:sp>
        <p:nvSpPr>
          <p:cNvPr id="2" name="灯片编号占位符 1"/>
          <p:cNvSpPr>
            <a:spLocks noGrp="1"/>
          </p:cNvSpPr>
          <p:nvPr>
            <p:ph type="sldNum" sz="quarter" idx="12"/>
          </p:nvPr>
        </p:nvSpPr>
        <p:spPr/>
        <p:txBody>
          <a:bodyPr/>
          <a:lstStyle/>
          <a:p>
            <a:fld id="{BFEB24BD-BE86-410A-BF7A-1F4EAF97620B}" type="slidenum">
              <a:rPr lang="en-US" altLang="zh-CN" smtClean="0"/>
              <a:pPr/>
              <a:t>71</a:t>
            </a:fld>
            <a:endParaRPr lang="en-US" altLang="zh-CN"/>
          </a:p>
        </p:txBody>
      </p:sp>
    </p:spTree>
    <p:extLst>
      <p:ext uri="{BB962C8B-B14F-4D97-AF65-F5344CB8AC3E}">
        <p14:creationId xmlns:p14="http://schemas.microsoft.com/office/powerpoint/2010/main" val="129852649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533400" y="152400"/>
            <a:ext cx="7793038" cy="1143000"/>
          </a:xfrm>
        </p:spPr>
        <p:txBody>
          <a:bodyPr/>
          <a:lstStyle/>
          <a:p>
            <a:pPr>
              <a:defRPr/>
            </a:pPr>
            <a:r>
              <a:rPr lang="en-US" altLang="zh-CN"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WCDMA</a:t>
            </a: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终端射频接收机指标</a:t>
            </a:r>
          </a:p>
        </p:txBody>
      </p:sp>
      <p:sp>
        <p:nvSpPr>
          <p:cNvPr id="56323" name="Rectangle 3"/>
          <p:cNvSpPr>
            <a:spLocks noGrp="1" noChangeArrowheads="1"/>
          </p:cNvSpPr>
          <p:nvPr>
            <p:ph type="body" idx="1"/>
          </p:nvPr>
        </p:nvSpPr>
        <p:spPr>
          <a:xfrm>
            <a:off x="457200" y="1295400"/>
            <a:ext cx="9145587" cy="5040313"/>
          </a:xfrm>
        </p:spPr>
        <p:txBody>
          <a:bodyPr/>
          <a:lstStyle/>
          <a:p>
            <a:pPr marL="0" indent="0">
              <a:lnSpc>
                <a:spcPts val="4000"/>
              </a:lnSpc>
              <a:buSzTx/>
              <a:buNone/>
            </a:pPr>
            <a:r>
              <a:rPr lang="zh-CN" altLang="en-US" sz="2400" b="1" dirty="0" smtClean="0">
                <a:latin typeface="Times New Roman" pitchFamily="18" charset="0"/>
              </a:rPr>
              <a:t>接收灵敏度：</a:t>
            </a:r>
            <a:r>
              <a:rPr lang="en-US" altLang="zh-CN" sz="2400" b="1" dirty="0" smtClean="0">
                <a:latin typeface="Times New Roman" pitchFamily="18" charset="0"/>
              </a:rPr>
              <a:t>-125dBm</a:t>
            </a:r>
            <a:r>
              <a:rPr lang="zh-CN" altLang="en-US" sz="2400" b="1" dirty="0" smtClean="0">
                <a:latin typeface="Times New Roman" pitchFamily="18" charset="0"/>
              </a:rPr>
              <a:t>；</a:t>
            </a:r>
          </a:p>
          <a:p>
            <a:pPr marL="0" indent="0">
              <a:lnSpc>
                <a:spcPts val="4000"/>
              </a:lnSpc>
              <a:buSzTx/>
              <a:buNone/>
            </a:pPr>
            <a:r>
              <a:rPr lang="zh-CN" altLang="en-US" sz="2400" b="1" dirty="0" smtClean="0">
                <a:latin typeface="Times New Roman" pitchFamily="18" charset="0"/>
              </a:rPr>
              <a:t>邻道选择性：</a:t>
            </a:r>
            <a:r>
              <a:rPr lang="en-US" altLang="zh-CN" sz="2400" b="1" dirty="0" smtClean="0">
                <a:latin typeface="Times New Roman" pitchFamily="18" charset="0"/>
              </a:rPr>
              <a:t>-93dBm(SF=128</a:t>
            </a:r>
            <a:r>
              <a:rPr lang="zh-CN" altLang="en-US" sz="2400" b="1" dirty="0" smtClean="0">
                <a:latin typeface="Times New Roman" pitchFamily="18" charset="0"/>
              </a:rPr>
              <a:t>、</a:t>
            </a:r>
            <a:r>
              <a:rPr lang="en-US" altLang="zh-CN" sz="2400" b="1" dirty="0" smtClean="0">
                <a:latin typeface="Times New Roman" pitchFamily="18" charset="0"/>
              </a:rPr>
              <a:t>BER=0.001</a:t>
            </a:r>
            <a:r>
              <a:rPr lang="zh-CN" altLang="en-US" sz="2400" b="1" dirty="0" smtClean="0">
                <a:latin typeface="Times New Roman" pitchFamily="18" charset="0"/>
              </a:rPr>
              <a:t>、</a:t>
            </a:r>
          </a:p>
          <a:p>
            <a:pPr marL="0" indent="0">
              <a:lnSpc>
                <a:spcPts val="4000"/>
              </a:lnSpc>
              <a:buSzTx/>
              <a:buNone/>
            </a:pPr>
            <a:r>
              <a:rPr lang="en-US" altLang="zh-CN" sz="2400" b="1" dirty="0" smtClean="0">
                <a:latin typeface="Times New Roman" pitchFamily="18" charset="0"/>
              </a:rPr>
              <a:t>                            -41dBm@5MHz</a:t>
            </a:r>
            <a:r>
              <a:rPr lang="zh-CN" altLang="en-US" sz="2400" b="1" dirty="0" smtClean="0">
                <a:latin typeface="Times New Roman" pitchFamily="18" charset="0"/>
              </a:rPr>
              <a:t>）；</a:t>
            </a:r>
          </a:p>
          <a:p>
            <a:pPr marL="0" indent="0">
              <a:lnSpc>
                <a:spcPts val="4000"/>
              </a:lnSpc>
              <a:buSzTx/>
              <a:buNone/>
            </a:pPr>
            <a:r>
              <a:rPr kumimoji="0" lang="zh-CN" altLang="en-US" sz="2400" b="1" dirty="0" smtClean="0">
                <a:latin typeface="Times New Roman" pitchFamily="18" charset="0"/>
              </a:rPr>
              <a:t>阻塞特性：</a:t>
            </a:r>
            <a:r>
              <a:rPr lang="en-US" altLang="zh-CN" sz="2400" b="1" dirty="0" smtClean="0">
                <a:latin typeface="Times New Roman" pitchFamily="18" charset="0"/>
              </a:rPr>
              <a:t>-104dBm</a:t>
            </a:r>
            <a:r>
              <a:rPr lang="zh-CN" altLang="en-US" sz="2400" b="1" dirty="0" smtClean="0">
                <a:latin typeface="Times New Roman" pitchFamily="18" charset="0"/>
              </a:rPr>
              <a:t>（</a:t>
            </a:r>
            <a:r>
              <a:rPr lang="en-US" altLang="zh-CN" sz="2400" b="1" dirty="0" smtClean="0">
                <a:latin typeface="Times New Roman" pitchFamily="18" charset="0"/>
              </a:rPr>
              <a:t>SF=128</a:t>
            </a:r>
            <a:r>
              <a:rPr lang="zh-CN" altLang="en-US" sz="2400" b="1" dirty="0" smtClean="0">
                <a:latin typeface="Times New Roman" pitchFamily="18" charset="0"/>
              </a:rPr>
              <a:t>、</a:t>
            </a:r>
            <a:r>
              <a:rPr lang="en-US" altLang="zh-CN" sz="2400" b="1" dirty="0" smtClean="0">
                <a:latin typeface="Times New Roman" pitchFamily="18" charset="0"/>
              </a:rPr>
              <a:t>BER=0.001</a:t>
            </a:r>
            <a:r>
              <a:rPr lang="zh-CN" altLang="en-US" sz="2400" b="1" dirty="0" smtClean="0">
                <a:latin typeface="Times New Roman" pitchFamily="18" charset="0"/>
              </a:rPr>
              <a:t>、</a:t>
            </a:r>
          </a:p>
          <a:p>
            <a:pPr marL="0" indent="0">
              <a:lnSpc>
                <a:spcPts val="4000"/>
              </a:lnSpc>
              <a:buSzTx/>
              <a:buNone/>
            </a:pPr>
            <a:r>
              <a:rPr lang="en-US" altLang="zh-CN" sz="2400" b="1" dirty="0" smtClean="0">
                <a:latin typeface="Times New Roman" pitchFamily="18" charset="0"/>
              </a:rPr>
              <a:t>                        </a:t>
            </a:r>
            <a:r>
              <a:rPr lang="zh-CN" altLang="en-US" sz="2400" b="1" dirty="0" smtClean="0">
                <a:latin typeface="Times New Roman" pitchFamily="18" charset="0"/>
              </a:rPr>
              <a:t>点频</a:t>
            </a:r>
            <a:r>
              <a:rPr lang="en-US" altLang="zh-CN" sz="2400" b="1" dirty="0" smtClean="0">
                <a:latin typeface="Times New Roman" pitchFamily="18" charset="0"/>
              </a:rPr>
              <a:t>-46dBm@10MHz</a:t>
            </a:r>
            <a:r>
              <a:rPr lang="zh-CN" altLang="en-US" sz="2400" b="1" dirty="0" smtClean="0">
                <a:latin typeface="Times New Roman" pitchFamily="18" charset="0"/>
              </a:rPr>
              <a:t>、谱</a:t>
            </a:r>
            <a:r>
              <a:rPr lang="en-US" altLang="zh-CN" sz="2400" b="1" dirty="0" smtClean="0">
                <a:latin typeface="Times New Roman" pitchFamily="18" charset="0"/>
              </a:rPr>
              <a:t>-46dBm@20MHz</a:t>
            </a:r>
            <a:r>
              <a:rPr lang="zh-CN" altLang="en-US" sz="2400" b="1" dirty="0" smtClean="0">
                <a:latin typeface="Times New Roman" pitchFamily="18" charset="0"/>
              </a:rPr>
              <a:t>）</a:t>
            </a:r>
          </a:p>
          <a:p>
            <a:pPr marL="0" indent="0">
              <a:lnSpc>
                <a:spcPts val="4000"/>
              </a:lnSpc>
              <a:buSzTx/>
              <a:buNone/>
            </a:pPr>
            <a:r>
              <a:rPr kumimoji="0" lang="zh-CN" altLang="en-US" sz="2400" b="1" dirty="0" smtClean="0"/>
              <a:t>相位噪声 ：</a:t>
            </a:r>
            <a:r>
              <a:rPr kumimoji="0" lang="en-US" altLang="zh-CN" sz="2400" b="1" dirty="0" smtClean="0">
                <a:latin typeface="Times New Roman" pitchFamily="18" charset="0"/>
              </a:rPr>
              <a:t>-130dBc/Hz@1MHz (RF LO)</a:t>
            </a:r>
            <a:r>
              <a:rPr kumimoji="0" lang="zh-CN" altLang="en-US" sz="2400" b="1" dirty="0" smtClean="0">
                <a:latin typeface="Times New Roman" pitchFamily="18" charset="0"/>
              </a:rPr>
              <a:t>；</a:t>
            </a:r>
          </a:p>
          <a:p>
            <a:pPr marL="0" indent="0">
              <a:lnSpc>
                <a:spcPts val="4000"/>
              </a:lnSpc>
              <a:buSzTx/>
              <a:buNone/>
            </a:pPr>
            <a:r>
              <a:rPr kumimoji="0" lang="en-US" altLang="zh-CN" sz="2400" b="1" dirty="0" smtClean="0">
                <a:latin typeface="Times New Roman" pitchFamily="18" charset="0"/>
              </a:rPr>
              <a:t>                     -100dBc/Hz@100kHz(IF LO)</a:t>
            </a:r>
            <a:r>
              <a:rPr kumimoji="0" lang="zh-CN" altLang="en-US" sz="2400" b="1" dirty="0" smtClean="0">
                <a:latin typeface="Times New Roman" pitchFamily="18" charset="0"/>
              </a:rPr>
              <a:t>；</a:t>
            </a:r>
          </a:p>
          <a:p>
            <a:pPr marL="0" indent="0">
              <a:lnSpc>
                <a:spcPts val="4000"/>
              </a:lnSpc>
              <a:buSzTx/>
              <a:buNone/>
            </a:pPr>
            <a:r>
              <a:rPr kumimoji="0" lang="en-US" altLang="zh-CN" sz="2400" b="1" dirty="0" smtClean="0">
                <a:latin typeface="Times New Roman" pitchFamily="18" charset="0"/>
              </a:rPr>
              <a:t>I/Q</a:t>
            </a:r>
            <a:r>
              <a:rPr kumimoji="0" lang="zh-CN" altLang="en-US" sz="2400" b="1" dirty="0" smtClean="0">
                <a:latin typeface="Times New Roman" pitchFamily="18" charset="0"/>
              </a:rPr>
              <a:t>输出阻抗幅度：</a:t>
            </a:r>
            <a:r>
              <a:rPr kumimoji="0" lang="en-US" altLang="zh-CN" sz="2400" b="1" dirty="0" smtClean="0">
                <a:latin typeface="Times New Roman" pitchFamily="18" charset="0"/>
              </a:rPr>
              <a:t>600mV</a:t>
            </a:r>
            <a:endParaRPr lang="en-US" altLang="zh-CN" sz="2800" dirty="0" smtClean="0">
              <a:latin typeface="Times New Roman" pitchFamily="18" charset="0"/>
            </a:endParaRPr>
          </a:p>
        </p:txBody>
      </p:sp>
      <p:sp>
        <p:nvSpPr>
          <p:cNvPr id="2" name="灯片编号占位符 1"/>
          <p:cNvSpPr>
            <a:spLocks noGrp="1"/>
          </p:cNvSpPr>
          <p:nvPr>
            <p:ph type="sldNum" sz="quarter" idx="12"/>
          </p:nvPr>
        </p:nvSpPr>
        <p:spPr/>
        <p:txBody>
          <a:bodyPr/>
          <a:lstStyle/>
          <a:p>
            <a:fld id="{BFEB24BD-BE86-410A-BF7A-1F4EAF97620B}" type="slidenum">
              <a:rPr lang="en-US" altLang="zh-CN" smtClean="0"/>
              <a:pPr/>
              <a:t>72</a:t>
            </a:fld>
            <a:endParaRPr lang="en-US" altLang="zh-CN"/>
          </a:p>
        </p:txBody>
      </p:sp>
    </p:spTree>
    <p:extLst>
      <p:ext uri="{BB962C8B-B14F-4D97-AF65-F5344CB8AC3E}">
        <p14:creationId xmlns:p14="http://schemas.microsoft.com/office/powerpoint/2010/main" val="70916548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685800" y="115887"/>
            <a:ext cx="7750175" cy="1081087"/>
          </a:xfrm>
        </p:spPr>
        <p:txBody>
          <a:bodyPr/>
          <a:lstStyle/>
          <a:p>
            <a:pPr>
              <a:defRPr/>
            </a:pPr>
            <a:r>
              <a:rPr lang="en-US" altLang="zh-CN"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WCDMA</a:t>
            </a: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终端射频发射机指标</a:t>
            </a:r>
          </a:p>
        </p:txBody>
      </p:sp>
      <p:sp>
        <p:nvSpPr>
          <p:cNvPr id="57347" name="Rectangle 3"/>
          <p:cNvSpPr>
            <a:spLocks noGrp="1" noChangeArrowheads="1"/>
          </p:cNvSpPr>
          <p:nvPr>
            <p:ph type="body" idx="1"/>
          </p:nvPr>
        </p:nvSpPr>
        <p:spPr>
          <a:xfrm>
            <a:off x="792163" y="1196975"/>
            <a:ext cx="8351837" cy="4968875"/>
          </a:xfrm>
        </p:spPr>
        <p:txBody>
          <a:bodyPr/>
          <a:lstStyle/>
          <a:p>
            <a:pPr>
              <a:lnSpc>
                <a:spcPts val="4000"/>
              </a:lnSpc>
              <a:buSzTx/>
              <a:buFont typeface="Wingdings" pitchFamily="2" charset="2"/>
              <a:buChar char="Ø"/>
            </a:pPr>
            <a:r>
              <a:rPr lang="zh-CN" altLang="en-US" sz="2400" b="1" dirty="0" smtClean="0">
                <a:latin typeface="Times New Roman" pitchFamily="18" charset="0"/>
              </a:rPr>
              <a:t>最大发射功率：</a:t>
            </a:r>
            <a:r>
              <a:rPr lang="en-US" altLang="zh-CN" sz="2400" b="1" dirty="0" smtClean="0">
                <a:latin typeface="Times New Roman" pitchFamily="18" charset="0"/>
              </a:rPr>
              <a:t>30dBm;</a:t>
            </a:r>
          </a:p>
          <a:p>
            <a:pPr>
              <a:lnSpc>
                <a:spcPts val="4000"/>
              </a:lnSpc>
              <a:buSzTx/>
              <a:buFont typeface="Wingdings" pitchFamily="2" charset="2"/>
              <a:buChar char="Ø"/>
            </a:pPr>
            <a:r>
              <a:rPr lang="zh-CN" altLang="en-US" sz="2400" b="1" dirty="0" smtClean="0">
                <a:latin typeface="Times New Roman" pitchFamily="18" charset="0"/>
              </a:rPr>
              <a:t>最小发射功率：</a:t>
            </a:r>
            <a:r>
              <a:rPr lang="en-US" altLang="zh-CN" sz="2400" b="1" dirty="0" smtClean="0">
                <a:latin typeface="Times New Roman" pitchFamily="18" charset="0"/>
              </a:rPr>
              <a:t>-30dBm;</a:t>
            </a:r>
          </a:p>
          <a:p>
            <a:pPr>
              <a:lnSpc>
                <a:spcPts val="4000"/>
              </a:lnSpc>
              <a:buSzTx/>
              <a:buFont typeface="Wingdings" pitchFamily="2" charset="2"/>
              <a:buChar char="Ø"/>
            </a:pPr>
            <a:r>
              <a:rPr lang="zh-CN" altLang="en-US" sz="2400" b="1" dirty="0" smtClean="0">
                <a:latin typeface="Times New Roman" pitchFamily="18" charset="0"/>
              </a:rPr>
              <a:t>功率控制动态范围：</a:t>
            </a:r>
            <a:r>
              <a:rPr lang="en-US" altLang="zh-CN" sz="2400" b="1" dirty="0" smtClean="0">
                <a:latin typeface="Times New Roman" pitchFamily="18" charset="0"/>
              </a:rPr>
              <a:t>&gt;50dB</a:t>
            </a:r>
            <a:r>
              <a:rPr lang="zh-CN" altLang="en-US" sz="2400" b="1" dirty="0" smtClean="0">
                <a:latin typeface="Times New Roman" pitchFamily="18" charset="0"/>
              </a:rPr>
              <a:t>；</a:t>
            </a:r>
          </a:p>
          <a:p>
            <a:pPr>
              <a:lnSpc>
                <a:spcPts val="4000"/>
              </a:lnSpc>
              <a:buSzTx/>
              <a:buFont typeface="Wingdings" pitchFamily="2" charset="2"/>
              <a:buChar char="Ø"/>
            </a:pPr>
            <a:r>
              <a:rPr lang="zh-CN" altLang="en-US" sz="2400" b="1" dirty="0" smtClean="0">
                <a:latin typeface="Times New Roman" pitchFamily="18" charset="0"/>
              </a:rPr>
              <a:t>占用带宽：</a:t>
            </a:r>
            <a:r>
              <a:rPr lang="en-US" altLang="zh-CN" sz="2400" b="1" dirty="0" smtClean="0">
                <a:latin typeface="Times New Roman" pitchFamily="18" charset="0"/>
              </a:rPr>
              <a:t>&lt;5MHz</a:t>
            </a:r>
            <a:r>
              <a:rPr lang="zh-CN" altLang="en-US" sz="2400" b="1" dirty="0" smtClean="0">
                <a:latin typeface="Times New Roman" pitchFamily="18" charset="0"/>
              </a:rPr>
              <a:t>；</a:t>
            </a:r>
          </a:p>
          <a:p>
            <a:pPr>
              <a:lnSpc>
                <a:spcPts val="4000"/>
              </a:lnSpc>
              <a:buSzTx/>
              <a:buFont typeface="Wingdings" pitchFamily="2" charset="2"/>
              <a:buChar char="Ø"/>
            </a:pPr>
            <a:r>
              <a:rPr lang="zh-CN" altLang="en-US" sz="2400" b="1" dirty="0" smtClean="0">
                <a:latin typeface="Times New Roman" pitchFamily="18" charset="0"/>
              </a:rPr>
              <a:t>矢量误差幅度（</a:t>
            </a:r>
            <a:r>
              <a:rPr lang="en-US" altLang="zh-CN" sz="2400" b="1" dirty="0" smtClean="0">
                <a:latin typeface="Times New Roman" pitchFamily="18" charset="0"/>
              </a:rPr>
              <a:t>EVM</a:t>
            </a:r>
            <a:r>
              <a:rPr lang="zh-CN" altLang="en-US" sz="2400" b="1" dirty="0" smtClean="0">
                <a:latin typeface="Times New Roman" pitchFamily="18" charset="0"/>
              </a:rPr>
              <a:t>）：</a:t>
            </a:r>
            <a:r>
              <a:rPr lang="en-US" altLang="zh-CN" sz="2400" b="1" dirty="0" smtClean="0">
                <a:latin typeface="Times New Roman" pitchFamily="18" charset="0"/>
              </a:rPr>
              <a:t>&lt;17.5%</a:t>
            </a:r>
            <a:r>
              <a:rPr lang="zh-CN" altLang="en-US" sz="2400" b="1" dirty="0" smtClean="0">
                <a:latin typeface="Times New Roman" pitchFamily="18" charset="0"/>
              </a:rPr>
              <a:t>；</a:t>
            </a:r>
          </a:p>
          <a:p>
            <a:pPr>
              <a:lnSpc>
                <a:spcPts val="4000"/>
              </a:lnSpc>
              <a:buSzTx/>
              <a:buFont typeface="Wingdings" pitchFamily="2" charset="2"/>
              <a:buChar char="Ø"/>
            </a:pPr>
            <a:r>
              <a:rPr lang="zh-CN" altLang="en-US" sz="2400" b="1" dirty="0" smtClean="0">
                <a:latin typeface="Times New Roman" pitchFamily="18" charset="0"/>
              </a:rPr>
              <a:t>邻道泄露功率比（</a:t>
            </a:r>
            <a:r>
              <a:rPr lang="en-US" altLang="zh-CN" sz="2400" b="1" dirty="0" smtClean="0">
                <a:latin typeface="Times New Roman" pitchFamily="18" charset="0"/>
              </a:rPr>
              <a:t>ACLR</a:t>
            </a:r>
            <a:r>
              <a:rPr lang="zh-CN" altLang="en-US" sz="2400" b="1" dirty="0" smtClean="0">
                <a:latin typeface="Times New Roman" pitchFamily="18" charset="0"/>
              </a:rPr>
              <a:t>）：</a:t>
            </a:r>
            <a:r>
              <a:rPr lang="en-US" altLang="zh-CN" sz="2400" b="1" dirty="0" smtClean="0">
                <a:latin typeface="Times New Roman" pitchFamily="18" charset="0"/>
              </a:rPr>
              <a:t>45dB(5MHz)</a:t>
            </a:r>
            <a:r>
              <a:rPr lang="zh-CN" altLang="en-US" sz="2400" b="1" dirty="0" smtClean="0">
                <a:latin typeface="Times New Roman" pitchFamily="18" charset="0"/>
              </a:rPr>
              <a:t>；    </a:t>
            </a:r>
          </a:p>
          <a:p>
            <a:pPr>
              <a:lnSpc>
                <a:spcPts val="4000"/>
              </a:lnSpc>
              <a:buSzTx/>
              <a:buFont typeface="Wingdings" pitchFamily="2" charset="2"/>
              <a:buNone/>
            </a:pPr>
            <a:r>
              <a:rPr lang="en-US" altLang="zh-CN" sz="2400" b="1" dirty="0" smtClean="0">
                <a:latin typeface="Times New Roman" pitchFamily="18" charset="0"/>
              </a:rPr>
              <a:t>                                                      50dB(10MHz)</a:t>
            </a:r>
          </a:p>
          <a:p>
            <a:pPr>
              <a:lnSpc>
                <a:spcPts val="4000"/>
              </a:lnSpc>
              <a:buSzTx/>
              <a:buFont typeface="Wingdings" pitchFamily="2" charset="2"/>
              <a:buChar char="Ø"/>
            </a:pPr>
            <a:r>
              <a:rPr kumimoji="0" lang="zh-CN" altLang="en-US" sz="2400" b="1" dirty="0" smtClean="0">
                <a:latin typeface="Times New Roman" pitchFamily="18" charset="0"/>
              </a:rPr>
              <a:t>带外辐射特性：</a:t>
            </a:r>
          </a:p>
        </p:txBody>
      </p:sp>
      <p:sp>
        <p:nvSpPr>
          <p:cNvPr id="2" name="灯片编号占位符 1"/>
          <p:cNvSpPr>
            <a:spLocks noGrp="1"/>
          </p:cNvSpPr>
          <p:nvPr>
            <p:ph type="sldNum" sz="quarter" idx="12"/>
          </p:nvPr>
        </p:nvSpPr>
        <p:spPr/>
        <p:txBody>
          <a:bodyPr/>
          <a:lstStyle/>
          <a:p>
            <a:fld id="{BFEB24BD-BE86-410A-BF7A-1F4EAF97620B}" type="slidenum">
              <a:rPr lang="en-US" altLang="zh-CN" smtClean="0"/>
              <a:pPr/>
              <a:t>73</a:t>
            </a:fld>
            <a:endParaRPr lang="en-US" altLang="zh-CN"/>
          </a:p>
        </p:txBody>
      </p:sp>
    </p:spTree>
    <p:extLst>
      <p:ext uri="{BB962C8B-B14F-4D97-AF65-F5344CB8AC3E}">
        <p14:creationId xmlns:p14="http://schemas.microsoft.com/office/powerpoint/2010/main" val="91346500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914400" y="152400"/>
            <a:ext cx="7793038" cy="1143000"/>
          </a:xfrm>
        </p:spPr>
        <p:txBody>
          <a:bodyPr/>
          <a:lstStyle/>
          <a:p>
            <a:pPr>
              <a:defRPr/>
            </a:pP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接收机灵敏度指标分析</a:t>
            </a:r>
          </a:p>
        </p:txBody>
      </p:sp>
      <p:sp>
        <p:nvSpPr>
          <p:cNvPr id="58371" name="Text Box 7"/>
          <p:cNvSpPr txBox="1">
            <a:spLocks noChangeArrowheads="1"/>
          </p:cNvSpPr>
          <p:nvPr/>
        </p:nvSpPr>
        <p:spPr bwMode="auto">
          <a:xfrm>
            <a:off x="539750" y="1341438"/>
            <a:ext cx="7777163" cy="3108608"/>
          </a:xfrm>
          <a:prstGeom prst="rect">
            <a:avLst/>
          </a:prstGeom>
          <a:noFill/>
          <a:ln w="9525" algn="ctr">
            <a:noFill/>
            <a:miter lim="800000"/>
            <a:headEnd/>
            <a:tailEnd type="none" w="med" len="lg"/>
          </a:ln>
        </p:spPr>
        <p:txBody>
          <a:bodyPr>
            <a:spAutoFit/>
          </a:bodyPr>
          <a:lstStyle/>
          <a:p>
            <a:pPr algn="just">
              <a:lnSpc>
                <a:spcPts val="4000"/>
              </a:lnSpc>
            </a:pPr>
            <a:r>
              <a:rPr lang="zh-CN" altLang="en-US" sz="2400" dirty="0"/>
              <a:t>        </a:t>
            </a:r>
            <a:r>
              <a:rPr lang="zh-CN" altLang="en-US" sz="2400" b="1" dirty="0"/>
              <a:t>灵敏度是衡量接收机在一定条件下能够接收弱信号的能力，它与诸多因素有关。例如，在不同的误码率、信噪比等条件及不同的接收环境（静态、多径信道模型）情况下灵敏度概念和数值可能各不相同。</a:t>
            </a:r>
          </a:p>
          <a:p>
            <a:pPr algn="just">
              <a:lnSpc>
                <a:spcPts val="4000"/>
              </a:lnSpc>
            </a:pPr>
            <a:r>
              <a:rPr lang="zh-CN" altLang="en-US" sz="2400" b="1" dirty="0"/>
              <a:t>       射频接收机的灵敏度主要由噪声系数、解调精度和接口匹配决定。</a:t>
            </a:r>
          </a:p>
        </p:txBody>
      </p:sp>
      <p:sp>
        <p:nvSpPr>
          <p:cNvPr id="2" name="灯片编号占位符 1"/>
          <p:cNvSpPr>
            <a:spLocks noGrp="1"/>
          </p:cNvSpPr>
          <p:nvPr>
            <p:ph type="sldNum" sz="quarter" idx="12"/>
          </p:nvPr>
        </p:nvSpPr>
        <p:spPr/>
        <p:txBody>
          <a:bodyPr/>
          <a:lstStyle/>
          <a:p>
            <a:fld id="{BFEB24BD-BE86-410A-BF7A-1F4EAF97620B}" type="slidenum">
              <a:rPr lang="en-US" altLang="zh-CN" smtClean="0"/>
              <a:pPr/>
              <a:t>74</a:t>
            </a:fld>
            <a:endParaRPr lang="en-US" altLang="zh-CN"/>
          </a:p>
        </p:txBody>
      </p:sp>
    </p:spTree>
    <p:extLst>
      <p:ext uri="{BB962C8B-B14F-4D97-AF65-F5344CB8AC3E}">
        <p14:creationId xmlns:p14="http://schemas.microsoft.com/office/powerpoint/2010/main" val="407840806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30" name="Object 13"/>
          <p:cNvGraphicFramePr>
            <a:graphicFrameLocks noGrp="1" noChangeAspect="1"/>
          </p:cNvGraphicFramePr>
          <p:nvPr>
            <p:ph sz="quarter" idx="1"/>
          </p:nvPr>
        </p:nvGraphicFramePr>
        <p:xfrm>
          <a:off x="900113" y="2420938"/>
          <a:ext cx="8064500" cy="477837"/>
        </p:xfrm>
        <a:graphic>
          <a:graphicData uri="http://schemas.openxmlformats.org/presentationml/2006/ole">
            <mc:AlternateContent xmlns:mc="http://schemas.openxmlformats.org/markup-compatibility/2006">
              <mc:Choice xmlns:v="urn:schemas-microsoft-com:vml" Requires="v">
                <p:oleObj spid="_x0000_s186774" name="公式" r:id="rId3" imgW="3860640" imgH="228600" progId="Equation.3">
                  <p:embed/>
                </p:oleObj>
              </mc:Choice>
              <mc:Fallback>
                <p:oleObj name="公式" r:id="rId3" imgW="386064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2420938"/>
                        <a:ext cx="8064500" cy="477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531" name="Object 18"/>
          <p:cNvGraphicFramePr>
            <a:graphicFrameLocks noGrp="1" noChangeAspect="1"/>
          </p:cNvGraphicFramePr>
          <p:nvPr>
            <p:ph sz="quarter" idx="2"/>
          </p:nvPr>
        </p:nvGraphicFramePr>
        <p:xfrm>
          <a:off x="971550" y="3213100"/>
          <a:ext cx="2663825" cy="436563"/>
        </p:xfrm>
        <a:graphic>
          <a:graphicData uri="http://schemas.openxmlformats.org/presentationml/2006/ole">
            <mc:AlternateContent xmlns:mc="http://schemas.openxmlformats.org/markup-compatibility/2006">
              <mc:Choice xmlns:v="urn:schemas-microsoft-com:vml" Requires="v">
                <p:oleObj spid="_x0000_s186775" name="公式" r:id="rId5" imgW="1396800" imgH="228600" progId="Equation.3">
                  <p:embed/>
                </p:oleObj>
              </mc:Choice>
              <mc:Fallback>
                <p:oleObj name="公式" r:id="rId5" imgW="13968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550" y="3213100"/>
                        <a:ext cx="2663825" cy="436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8197" name="Object 21"/>
          <p:cNvGraphicFramePr>
            <a:graphicFrameLocks noGrp="1" noChangeAspect="1"/>
          </p:cNvGraphicFramePr>
          <p:nvPr>
            <p:ph sz="quarter" idx="3"/>
            <p:extLst>
              <p:ext uri="{D42A27DB-BD31-4B8C-83A1-F6EECF244321}">
                <p14:modId xmlns:p14="http://schemas.microsoft.com/office/powerpoint/2010/main" val="3333552667"/>
              </p:ext>
            </p:extLst>
          </p:nvPr>
        </p:nvGraphicFramePr>
        <p:xfrm>
          <a:off x="1066800" y="3901282"/>
          <a:ext cx="6048375" cy="922338"/>
        </p:xfrm>
        <a:graphic>
          <a:graphicData uri="http://schemas.openxmlformats.org/presentationml/2006/ole">
            <mc:AlternateContent xmlns:mc="http://schemas.openxmlformats.org/markup-compatibility/2006">
              <mc:Choice xmlns:v="urn:schemas-microsoft-com:vml" Requires="v">
                <p:oleObj spid="_x0000_s186776" name="公式" r:id="rId7" imgW="2997000" imgH="457200" progId="Equation.3">
                  <p:embed/>
                </p:oleObj>
              </mc:Choice>
              <mc:Fallback>
                <p:oleObj name="公式" r:id="rId7" imgW="2997000" imgH="457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6800" y="3901282"/>
                        <a:ext cx="6048375" cy="922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536" name="Rectangle 6"/>
          <p:cNvSpPr>
            <a:spLocks noChangeArrowheads="1"/>
          </p:cNvSpPr>
          <p:nvPr/>
        </p:nvSpPr>
        <p:spPr bwMode="auto">
          <a:xfrm>
            <a:off x="0" y="3314700"/>
            <a:ext cx="9144000" cy="0"/>
          </a:xfrm>
          <a:prstGeom prst="rect">
            <a:avLst/>
          </a:prstGeom>
          <a:noFill/>
          <a:ln w="9525" algn="ctr">
            <a:noFill/>
            <a:miter lim="800000"/>
            <a:headEnd/>
            <a:tailEnd type="none" w="med" len="lg"/>
          </a:ln>
        </p:spPr>
        <p:txBody>
          <a:bodyPr wrap="none" anchor="ctr">
            <a:spAutoFit/>
          </a:bodyPr>
          <a:lstStyle/>
          <a:p>
            <a:endParaRPr lang="zh-CN" altLang="en-US"/>
          </a:p>
        </p:txBody>
      </p:sp>
      <p:graphicFrame>
        <p:nvGraphicFramePr>
          <p:cNvPr id="22533" name="Object 5"/>
          <p:cNvGraphicFramePr>
            <a:graphicFrameLocks noChangeAspect="1"/>
          </p:cNvGraphicFramePr>
          <p:nvPr/>
        </p:nvGraphicFramePr>
        <p:xfrm>
          <a:off x="971550" y="1557338"/>
          <a:ext cx="3529013" cy="498475"/>
        </p:xfrm>
        <a:graphic>
          <a:graphicData uri="http://schemas.openxmlformats.org/presentationml/2006/ole">
            <mc:AlternateContent xmlns:mc="http://schemas.openxmlformats.org/markup-compatibility/2006">
              <mc:Choice xmlns:v="urn:schemas-microsoft-com:vml" Requires="v">
                <p:oleObj spid="_x0000_s186777" name="公式" r:id="rId9" imgW="1612800" imgH="228600" progId="Equation.3">
                  <p:embed/>
                </p:oleObj>
              </mc:Choice>
              <mc:Fallback>
                <p:oleObj name="公式" r:id="rId9" imgW="16128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1550" y="1557338"/>
                        <a:ext cx="3529013" cy="49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537" name="Rectangle 8"/>
          <p:cNvSpPr>
            <a:spLocks noChangeArrowheads="1"/>
          </p:cNvSpPr>
          <p:nvPr/>
        </p:nvSpPr>
        <p:spPr bwMode="auto">
          <a:xfrm>
            <a:off x="0" y="3300413"/>
            <a:ext cx="9144000" cy="0"/>
          </a:xfrm>
          <a:prstGeom prst="rect">
            <a:avLst/>
          </a:prstGeom>
          <a:noFill/>
          <a:ln w="9525" algn="ctr">
            <a:noFill/>
            <a:miter lim="800000"/>
            <a:headEnd/>
            <a:tailEnd type="none" w="med" len="lg"/>
          </a:ln>
        </p:spPr>
        <p:txBody>
          <a:bodyPr wrap="none" anchor="ctr">
            <a:spAutoFit/>
          </a:bodyPr>
          <a:lstStyle/>
          <a:p>
            <a:endParaRPr lang="zh-CN" altLang="en-US"/>
          </a:p>
        </p:txBody>
      </p:sp>
      <p:sp>
        <p:nvSpPr>
          <p:cNvPr id="22538" name="Rectangle 10"/>
          <p:cNvSpPr>
            <a:spLocks noChangeArrowheads="1"/>
          </p:cNvSpPr>
          <p:nvPr/>
        </p:nvSpPr>
        <p:spPr bwMode="auto">
          <a:xfrm>
            <a:off x="0" y="3300413"/>
            <a:ext cx="9144000" cy="0"/>
          </a:xfrm>
          <a:prstGeom prst="rect">
            <a:avLst/>
          </a:prstGeom>
          <a:noFill/>
          <a:ln w="9525" algn="ctr">
            <a:noFill/>
            <a:miter lim="800000"/>
            <a:headEnd/>
            <a:tailEnd type="none" w="med" len="lg"/>
          </a:ln>
        </p:spPr>
        <p:txBody>
          <a:bodyPr wrap="none" anchor="ctr">
            <a:spAutoFit/>
          </a:bodyPr>
          <a:lstStyle/>
          <a:p>
            <a:endParaRPr lang="zh-CN" altLang="en-US"/>
          </a:p>
        </p:txBody>
      </p:sp>
      <p:sp>
        <p:nvSpPr>
          <p:cNvPr id="22539" name="Rectangle 12"/>
          <p:cNvSpPr>
            <a:spLocks noChangeArrowheads="1"/>
          </p:cNvSpPr>
          <p:nvPr/>
        </p:nvSpPr>
        <p:spPr bwMode="auto">
          <a:xfrm>
            <a:off x="-107950" y="3284538"/>
            <a:ext cx="9144000" cy="0"/>
          </a:xfrm>
          <a:prstGeom prst="rect">
            <a:avLst/>
          </a:prstGeom>
          <a:noFill/>
          <a:ln w="9525" algn="ctr">
            <a:noFill/>
            <a:miter lim="800000"/>
            <a:headEnd/>
            <a:tailEnd type="none" w="med" len="lg"/>
          </a:ln>
        </p:spPr>
        <p:txBody>
          <a:bodyPr wrap="none" anchor="ctr">
            <a:spAutoFit/>
          </a:bodyPr>
          <a:lstStyle/>
          <a:p>
            <a:endParaRPr lang="zh-CN" altLang="en-US"/>
          </a:p>
        </p:txBody>
      </p:sp>
      <p:sp>
        <p:nvSpPr>
          <p:cNvPr id="22540" name="Text Box 16"/>
          <p:cNvSpPr txBox="1">
            <a:spLocks noChangeArrowheads="1"/>
          </p:cNvSpPr>
          <p:nvPr/>
        </p:nvSpPr>
        <p:spPr bwMode="auto">
          <a:xfrm>
            <a:off x="5580063" y="1621938"/>
            <a:ext cx="2089150" cy="400110"/>
          </a:xfrm>
          <a:prstGeom prst="rect">
            <a:avLst/>
          </a:prstGeom>
          <a:noFill/>
          <a:ln w="9525" algn="ctr">
            <a:noFill/>
            <a:miter lim="800000"/>
            <a:headEnd/>
            <a:tailEnd type="none" w="med" len="lg"/>
          </a:ln>
        </p:spPr>
        <p:txBody>
          <a:bodyPr>
            <a:spAutoFit/>
          </a:bodyPr>
          <a:lstStyle/>
          <a:p>
            <a:r>
              <a:rPr lang="zh-CN" altLang="en-US" sz="2000" b="1" dirty="0"/>
              <a:t>解调门限</a:t>
            </a:r>
          </a:p>
        </p:txBody>
      </p:sp>
      <p:sp>
        <p:nvSpPr>
          <p:cNvPr id="22541" name="Line 17"/>
          <p:cNvSpPr>
            <a:spLocks noChangeShapeType="1"/>
          </p:cNvSpPr>
          <p:nvPr/>
        </p:nvSpPr>
        <p:spPr bwMode="auto">
          <a:xfrm flipH="1">
            <a:off x="5003800" y="1844675"/>
            <a:ext cx="576263" cy="0"/>
          </a:xfrm>
          <a:prstGeom prst="line">
            <a:avLst/>
          </a:prstGeom>
          <a:noFill/>
          <a:ln w="28575">
            <a:solidFill>
              <a:schemeClr val="tx1"/>
            </a:solidFill>
            <a:round/>
            <a:headEnd/>
            <a:tailEnd type="stealth" w="med" len="lg"/>
          </a:ln>
        </p:spPr>
        <p:txBody>
          <a:bodyPr/>
          <a:lstStyle/>
          <a:p>
            <a:endParaRPr lang="zh-CN" altLang="en-US"/>
          </a:p>
        </p:txBody>
      </p:sp>
      <p:graphicFrame>
        <p:nvGraphicFramePr>
          <p:cNvPr id="178200" name="Object 24"/>
          <p:cNvGraphicFramePr>
            <a:graphicFrameLocks noGrp="1" noChangeAspect="1"/>
          </p:cNvGraphicFramePr>
          <p:nvPr>
            <p:ph sz="quarter" idx="4"/>
          </p:nvPr>
        </p:nvGraphicFramePr>
        <p:xfrm>
          <a:off x="1187450" y="5084763"/>
          <a:ext cx="2160588" cy="530225"/>
        </p:xfrm>
        <a:graphic>
          <a:graphicData uri="http://schemas.openxmlformats.org/presentationml/2006/ole">
            <mc:AlternateContent xmlns:mc="http://schemas.openxmlformats.org/markup-compatibility/2006">
              <mc:Choice xmlns:v="urn:schemas-microsoft-com:vml" Requires="v">
                <p:oleObj spid="_x0000_s186778" name="公式" r:id="rId11" imgW="876240" imgH="215640" progId="Equation.3">
                  <p:embed/>
                </p:oleObj>
              </mc:Choice>
              <mc:Fallback>
                <p:oleObj name="公式" r:id="rId11" imgW="876240" imgH="2156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87450" y="5084763"/>
                        <a:ext cx="216058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42" name="Line 27"/>
          <p:cNvSpPr>
            <a:spLocks noChangeShapeType="1"/>
          </p:cNvSpPr>
          <p:nvPr/>
        </p:nvSpPr>
        <p:spPr bwMode="auto">
          <a:xfrm>
            <a:off x="3708400" y="3429000"/>
            <a:ext cx="576263" cy="0"/>
          </a:xfrm>
          <a:prstGeom prst="line">
            <a:avLst/>
          </a:prstGeom>
          <a:noFill/>
          <a:ln w="28575">
            <a:solidFill>
              <a:schemeClr val="tx1"/>
            </a:solidFill>
            <a:round/>
            <a:headEnd/>
            <a:tailEnd type="stealth" w="med" len="lg"/>
          </a:ln>
        </p:spPr>
        <p:txBody>
          <a:bodyPr/>
          <a:lstStyle/>
          <a:p>
            <a:endParaRPr lang="zh-CN" altLang="en-US"/>
          </a:p>
        </p:txBody>
      </p:sp>
      <p:graphicFrame>
        <p:nvGraphicFramePr>
          <p:cNvPr id="178205" name="Object 29"/>
          <p:cNvGraphicFramePr>
            <a:graphicFrameLocks noChangeAspect="1"/>
          </p:cNvGraphicFramePr>
          <p:nvPr/>
        </p:nvGraphicFramePr>
        <p:xfrm>
          <a:off x="4356100" y="3213100"/>
          <a:ext cx="2954338" cy="411163"/>
        </p:xfrm>
        <a:graphic>
          <a:graphicData uri="http://schemas.openxmlformats.org/presentationml/2006/ole">
            <mc:AlternateContent xmlns:mc="http://schemas.openxmlformats.org/markup-compatibility/2006">
              <mc:Choice xmlns:v="urn:schemas-microsoft-com:vml" Requires="v">
                <p:oleObj spid="_x0000_s186779" name="公式" r:id="rId13" imgW="1549080" imgH="215640" progId="Equation.3">
                  <p:embed/>
                </p:oleObj>
              </mc:Choice>
              <mc:Fallback>
                <p:oleObj name="公式" r:id="rId13" imgW="1549080" imgH="2156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56100" y="3213100"/>
                        <a:ext cx="2954338" cy="411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33"/>
          <p:cNvGrpSpPr>
            <a:grpSpLocks/>
          </p:cNvGrpSpPr>
          <p:nvPr/>
        </p:nvGrpSpPr>
        <p:grpSpPr bwMode="auto">
          <a:xfrm>
            <a:off x="76201" y="3141663"/>
            <a:ext cx="1831974" cy="889000"/>
            <a:chOff x="48" y="1979"/>
            <a:chExt cx="1154" cy="560"/>
          </a:xfrm>
        </p:grpSpPr>
        <p:sp>
          <p:nvSpPr>
            <p:cNvPr id="22544" name="Rectangle 30"/>
            <p:cNvSpPr>
              <a:spLocks noChangeArrowheads="1"/>
            </p:cNvSpPr>
            <p:nvPr/>
          </p:nvSpPr>
          <p:spPr bwMode="auto">
            <a:xfrm>
              <a:off x="612" y="1979"/>
              <a:ext cx="590" cy="317"/>
            </a:xfrm>
            <a:prstGeom prst="rect">
              <a:avLst/>
            </a:prstGeom>
            <a:noFill/>
            <a:ln w="22225" algn="ctr">
              <a:solidFill>
                <a:schemeClr val="tx1"/>
              </a:solidFill>
              <a:prstDash val="sysDot"/>
              <a:miter lim="800000"/>
              <a:headEnd/>
              <a:tailEnd type="none" w="med" len="lg"/>
            </a:ln>
          </p:spPr>
          <p:txBody>
            <a:bodyPr wrap="none" anchor="ctr"/>
            <a:lstStyle/>
            <a:p>
              <a:endParaRPr lang="zh-CN" altLang="en-US"/>
            </a:p>
          </p:txBody>
        </p:sp>
        <p:sp>
          <p:nvSpPr>
            <p:cNvPr id="22545" name="Text Box 31"/>
            <p:cNvSpPr txBox="1">
              <a:spLocks noChangeArrowheads="1"/>
            </p:cNvSpPr>
            <p:nvPr/>
          </p:nvSpPr>
          <p:spPr bwMode="auto">
            <a:xfrm>
              <a:off x="48" y="2251"/>
              <a:ext cx="518" cy="288"/>
            </a:xfrm>
            <a:prstGeom prst="rect">
              <a:avLst/>
            </a:prstGeom>
            <a:noFill/>
            <a:ln w="9525" algn="ctr">
              <a:noFill/>
              <a:miter lim="800000"/>
              <a:headEnd/>
              <a:tailEnd/>
            </a:ln>
          </p:spPr>
          <p:txBody>
            <a:bodyPr wrap="square">
              <a:spAutoFit/>
            </a:bodyPr>
            <a:lstStyle/>
            <a:p>
              <a:r>
                <a:rPr lang="en-US" altLang="zh-CN" sz="2400" dirty="0"/>
                <a:t>2dB</a:t>
              </a:r>
            </a:p>
          </p:txBody>
        </p:sp>
        <p:sp>
          <p:nvSpPr>
            <p:cNvPr id="22546" name="Line 32"/>
            <p:cNvSpPr>
              <a:spLocks noChangeShapeType="1"/>
            </p:cNvSpPr>
            <p:nvPr/>
          </p:nvSpPr>
          <p:spPr bwMode="auto">
            <a:xfrm flipV="1">
              <a:off x="385" y="2205"/>
              <a:ext cx="227" cy="136"/>
            </a:xfrm>
            <a:prstGeom prst="line">
              <a:avLst/>
            </a:prstGeom>
            <a:noFill/>
            <a:ln w="28575">
              <a:solidFill>
                <a:schemeClr val="tx1"/>
              </a:solidFill>
              <a:round/>
              <a:headEnd/>
              <a:tailEnd type="triangle" w="med" len="med"/>
            </a:ln>
          </p:spPr>
          <p:txBody>
            <a:bodyPr wrap="none" anchor="ctr"/>
            <a:lstStyle/>
            <a:p>
              <a:endParaRPr lang="zh-CN" altLang="en-US"/>
            </a:p>
          </p:txBody>
        </p:sp>
      </p:grpSp>
      <p:sp>
        <p:nvSpPr>
          <p:cNvPr id="3" name="灯片编号占位符 2"/>
          <p:cNvSpPr>
            <a:spLocks noGrp="1"/>
          </p:cNvSpPr>
          <p:nvPr>
            <p:ph type="sldNum" sz="quarter" idx="12"/>
          </p:nvPr>
        </p:nvSpPr>
        <p:spPr/>
        <p:txBody>
          <a:bodyPr/>
          <a:lstStyle/>
          <a:p>
            <a:pPr>
              <a:defRPr/>
            </a:pPr>
            <a:fld id="{38680971-E181-49F7-8011-93B227E0B111}" type="slidenum">
              <a:rPr lang="zh-CN" altLang="en-US" smtClean="0"/>
              <a:pPr>
                <a:defRPr/>
              </a:pPr>
              <a:t>75</a:t>
            </a:fld>
            <a:endParaRPr lang="en-US" altLang="zh-CN"/>
          </a:p>
        </p:txBody>
      </p:sp>
    </p:spTree>
    <p:extLst>
      <p:ext uri="{BB962C8B-B14F-4D97-AF65-F5344CB8AC3E}">
        <p14:creationId xmlns:p14="http://schemas.microsoft.com/office/powerpoint/2010/main" val="1648756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78205"/>
                                        </p:tgtEl>
                                        <p:attrNameLst>
                                          <p:attrName>style.visibility</p:attrName>
                                        </p:attrNameLst>
                                      </p:cBhvr>
                                      <p:to>
                                        <p:strVal val="visible"/>
                                      </p:to>
                                    </p:set>
                                    <p:animEffect transition="in" filter="blinds(horizontal)">
                                      <p:cBhvr>
                                        <p:cTn id="12" dur="1000"/>
                                        <p:tgtEl>
                                          <p:spTgt spid="17820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8197"/>
                                        </p:tgtEl>
                                        <p:attrNameLst>
                                          <p:attrName>style.visibility</p:attrName>
                                        </p:attrNameLst>
                                      </p:cBhvr>
                                      <p:to>
                                        <p:strVal val="visible"/>
                                      </p:to>
                                    </p:set>
                                    <p:animEffect transition="in" filter="blinds(horizontal)">
                                      <p:cBhvr>
                                        <p:cTn id="17" dur="500"/>
                                        <p:tgtEl>
                                          <p:spTgt spid="17819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78200"/>
                                        </p:tgtEl>
                                        <p:attrNameLst>
                                          <p:attrName>style.visibility</p:attrName>
                                        </p:attrNameLst>
                                      </p:cBhvr>
                                      <p:to>
                                        <p:strVal val="visible"/>
                                      </p:to>
                                    </p:set>
                                    <p:animEffect transition="in" filter="blinds(horizontal)">
                                      <p:cBhvr>
                                        <p:cTn id="22" dur="500"/>
                                        <p:tgtEl>
                                          <p:spTgt spid="178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4" descr="噪声系数计算"/>
          <p:cNvPicPr>
            <a:picLocks noChangeAspect="1" noChangeArrowheads="1"/>
          </p:cNvPicPr>
          <p:nvPr/>
        </p:nvPicPr>
        <p:blipFill>
          <a:blip r:embed="rId2" cstate="print"/>
          <a:srcRect/>
          <a:stretch>
            <a:fillRect/>
          </a:stretch>
        </p:blipFill>
        <p:spPr bwMode="auto">
          <a:xfrm>
            <a:off x="935038" y="1219200"/>
            <a:ext cx="7005782" cy="3527425"/>
          </a:xfrm>
          <a:prstGeom prst="rect">
            <a:avLst/>
          </a:prstGeom>
          <a:noFill/>
          <a:ln w="9525">
            <a:noFill/>
            <a:miter lim="800000"/>
            <a:headEnd/>
            <a:tailEnd/>
          </a:ln>
        </p:spPr>
      </p:pic>
      <p:pic>
        <p:nvPicPr>
          <p:cNvPr id="59395" name="Picture 5" descr="wcdma-sensitivity"/>
          <p:cNvPicPr>
            <a:picLocks noChangeAspect="1" noChangeArrowheads="1"/>
          </p:cNvPicPr>
          <p:nvPr/>
        </p:nvPicPr>
        <p:blipFill>
          <a:blip r:embed="rId3" cstate="print"/>
          <a:srcRect/>
          <a:stretch>
            <a:fillRect/>
          </a:stretch>
        </p:blipFill>
        <p:spPr bwMode="auto">
          <a:xfrm>
            <a:off x="2743200" y="4800600"/>
            <a:ext cx="3600450" cy="1854200"/>
          </a:xfrm>
          <a:prstGeom prst="rect">
            <a:avLst/>
          </a:prstGeom>
          <a:noFill/>
          <a:ln w="9525">
            <a:noFill/>
            <a:miter lim="800000"/>
            <a:headEnd/>
            <a:tailEnd/>
          </a:ln>
        </p:spPr>
      </p:pic>
      <p:sp>
        <p:nvSpPr>
          <p:cNvPr id="59396" name="Rectangle 6"/>
          <p:cNvSpPr>
            <a:spLocks noChangeArrowheads="1"/>
          </p:cNvSpPr>
          <p:nvPr/>
        </p:nvSpPr>
        <p:spPr bwMode="auto">
          <a:xfrm>
            <a:off x="935038" y="377825"/>
            <a:ext cx="6503703" cy="707886"/>
          </a:xfrm>
          <a:prstGeom prst="rect">
            <a:avLst/>
          </a:prstGeom>
          <a:noFill/>
          <a:ln w="9525" algn="ctr">
            <a:noFill/>
            <a:miter lim="800000"/>
            <a:headEnd/>
            <a:tailEnd type="none" w="med" len="lg"/>
          </a:ln>
        </p:spPr>
        <p:txBody>
          <a:bodyPr wrap="none">
            <a:spAutoFit/>
          </a:bodyPr>
          <a:lstStyle/>
          <a:p>
            <a:r>
              <a:rPr lang="en-US" altLang="zh-CN" sz="4000" b="1"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WCDMA</a:t>
            </a:r>
            <a:r>
              <a:rPr lang="zh-CN" altLang="en-US" sz="4000" b="1"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接收灵敏度示意图</a:t>
            </a:r>
          </a:p>
        </p:txBody>
      </p:sp>
      <p:sp>
        <p:nvSpPr>
          <p:cNvPr id="2" name="灯片编号占位符 1"/>
          <p:cNvSpPr>
            <a:spLocks noGrp="1"/>
          </p:cNvSpPr>
          <p:nvPr>
            <p:ph type="sldNum" sz="quarter" idx="12"/>
          </p:nvPr>
        </p:nvSpPr>
        <p:spPr/>
        <p:txBody>
          <a:bodyPr/>
          <a:lstStyle/>
          <a:p>
            <a:fld id="{BFEB24BD-BE86-410A-BF7A-1F4EAF97620B}" type="slidenum">
              <a:rPr lang="en-US" altLang="zh-CN" smtClean="0"/>
              <a:pPr/>
              <a:t>76</a:t>
            </a:fld>
            <a:endParaRPr lang="en-US" altLang="zh-CN"/>
          </a:p>
        </p:txBody>
      </p:sp>
    </p:spTree>
    <p:extLst>
      <p:ext uri="{BB962C8B-B14F-4D97-AF65-F5344CB8AC3E}">
        <p14:creationId xmlns:p14="http://schemas.microsoft.com/office/powerpoint/2010/main" val="54434302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p:cNvSpPr>
            <a:spLocks noGrp="1" noChangeArrowheads="1"/>
          </p:cNvSpPr>
          <p:nvPr>
            <p:ph type="title"/>
          </p:nvPr>
        </p:nvSpPr>
        <p:spPr/>
        <p:txBody>
          <a:bodyPr/>
          <a:lstStyle/>
          <a:p>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邻道选择性</a:t>
            </a:r>
          </a:p>
        </p:txBody>
      </p:sp>
      <p:sp>
        <p:nvSpPr>
          <p:cNvPr id="23557" name="Rectangle 5"/>
          <p:cNvSpPr>
            <a:spLocks noChangeArrowheads="1"/>
          </p:cNvSpPr>
          <p:nvPr/>
        </p:nvSpPr>
        <p:spPr bwMode="auto">
          <a:xfrm>
            <a:off x="0" y="3314700"/>
            <a:ext cx="9144000" cy="0"/>
          </a:xfrm>
          <a:prstGeom prst="rect">
            <a:avLst/>
          </a:prstGeom>
          <a:noFill/>
          <a:ln w="9525" algn="ctr">
            <a:noFill/>
            <a:miter lim="800000"/>
            <a:headEnd/>
            <a:tailEnd type="none" w="med" len="lg"/>
          </a:ln>
        </p:spPr>
        <p:txBody>
          <a:bodyPr wrap="none" anchor="ctr">
            <a:spAutoFit/>
          </a:bodyPr>
          <a:lstStyle/>
          <a:p>
            <a:endParaRPr lang="zh-CN" altLang="en-US"/>
          </a:p>
        </p:txBody>
      </p:sp>
      <p:graphicFrame>
        <p:nvGraphicFramePr>
          <p:cNvPr id="23554" name="Object 4"/>
          <p:cNvGraphicFramePr>
            <a:graphicFrameLocks noChangeAspect="1"/>
          </p:cNvGraphicFramePr>
          <p:nvPr/>
        </p:nvGraphicFramePr>
        <p:xfrm>
          <a:off x="2124075" y="1557338"/>
          <a:ext cx="3529013" cy="504825"/>
        </p:xfrm>
        <a:graphic>
          <a:graphicData uri="http://schemas.openxmlformats.org/presentationml/2006/ole">
            <mc:AlternateContent xmlns:mc="http://schemas.openxmlformats.org/markup-compatibility/2006">
              <mc:Choice xmlns:v="urn:schemas-microsoft-com:vml" Requires="v">
                <p:oleObj spid="_x0000_s157150" name="公式" r:id="rId3" imgW="1600200" imgH="228600" progId="Equation.3">
                  <p:embed/>
                </p:oleObj>
              </mc:Choice>
              <mc:Fallback>
                <p:oleObj name="公式" r:id="rId3" imgW="16002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557338"/>
                        <a:ext cx="3529013" cy="50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58" name="Rectangle 7"/>
          <p:cNvSpPr>
            <a:spLocks noChangeArrowheads="1"/>
          </p:cNvSpPr>
          <p:nvPr/>
        </p:nvSpPr>
        <p:spPr bwMode="auto">
          <a:xfrm>
            <a:off x="0" y="3314700"/>
            <a:ext cx="9144000" cy="0"/>
          </a:xfrm>
          <a:prstGeom prst="rect">
            <a:avLst/>
          </a:prstGeom>
          <a:noFill/>
          <a:ln w="9525" algn="ctr">
            <a:noFill/>
            <a:miter lim="800000"/>
            <a:headEnd/>
            <a:tailEnd type="none" w="med" len="lg"/>
          </a:ln>
        </p:spPr>
        <p:txBody>
          <a:bodyPr wrap="none" anchor="ctr">
            <a:spAutoFit/>
          </a:bodyPr>
          <a:lstStyle/>
          <a:p>
            <a:endParaRPr lang="zh-CN" altLang="en-US"/>
          </a:p>
        </p:txBody>
      </p:sp>
      <p:graphicFrame>
        <p:nvGraphicFramePr>
          <p:cNvPr id="23555" name="Object 6"/>
          <p:cNvGraphicFramePr>
            <a:graphicFrameLocks noChangeAspect="1"/>
          </p:cNvGraphicFramePr>
          <p:nvPr/>
        </p:nvGraphicFramePr>
        <p:xfrm>
          <a:off x="1116013" y="4292600"/>
          <a:ext cx="6886575" cy="530225"/>
        </p:xfrm>
        <a:graphic>
          <a:graphicData uri="http://schemas.openxmlformats.org/presentationml/2006/ole">
            <mc:AlternateContent xmlns:mc="http://schemas.openxmlformats.org/markup-compatibility/2006">
              <mc:Choice xmlns:v="urn:schemas-microsoft-com:vml" Requires="v">
                <p:oleObj spid="_x0000_s157151" name="公式" r:id="rId5" imgW="2971800" imgH="228600" progId="Equation.3">
                  <p:embed/>
                </p:oleObj>
              </mc:Choice>
              <mc:Fallback>
                <p:oleObj name="公式" r:id="rId5" imgW="29718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013" y="4292600"/>
                        <a:ext cx="6886575"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10"/>
          <p:cNvGrpSpPr>
            <a:grpSpLocks/>
          </p:cNvGrpSpPr>
          <p:nvPr/>
        </p:nvGrpSpPr>
        <p:grpSpPr bwMode="auto">
          <a:xfrm>
            <a:off x="539750" y="1989138"/>
            <a:ext cx="2520950" cy="1724025"/>
            <a:chOff x="340" y="1253"/>
            <a:chExt cx="1588" cy="1086"/>
          </a:xfrm>
        </p:grpSpPr>
        <p:sp>
          <p:nvSpPr>
            <p:cNvPr id="23567" name="Text Box 8"/>
            <p:cNvSpPr txBox="1">
              <a:spLocks noChangeArrowheads="1"/>
            </p:cNvSpPr>
            <p:nvPr/>
          </p:nvSpPr>
          <p:spPr bwMode="auto">
            <a:xfrm>
              <a:off x="340" y="1706"/>
              <a:ext cx="1588" cy="633"/>
            </a:xfrm>
            <a:prstGeom prst="rect">
              <a:avLst/>
            </a:prstGeom>
            <a:noFill/>
            <a:ln w="9525" algn="ctr">
              <a:noFill/>
              <a:miter lim="800000"/>
              <a:headEnd/>
              <a:tailEnd type="none" w="med" len="lg"/>
            </a:ln>
          </p:spPr>
          <p:txBody>
            <a:bodyPr>
              <a:spAutoFit/>
            </a:bodyPr>
            <a:lstStyle/>
            <a:p>
              <a:r>
                <a:rPr lang="zh-CN" altLang="en-US" sz="2400"/>
                <a:t>射频前端可</a:t>
              </a:r>
            </a:p>
            <a:p>
              <a:r>
                <a:rPr lang="zh-CN" altLang="en-US" sz="2400"/>
                <a:t>接收的最小电平</a:t>
              </a:r>
            </a:p>
          </p:txBody>
        </p:sp>
        <p:sp>
          <p:nvSpPr>
            <p:cNvPr id="23568" name="Line 9"/>
            <p:cNvSpPr>
              <a:spLocks noChangeShapeType="1"/>
            </p:cNvSpPr>
            <p:nvPr/>
          </p:nvSpPr>
          <p:spPr bwMode="auto">
            <a:xfrm flipV="1">
              <a:off x="1020" y="1253"/>
              <a:ext cx="409" cy="544"/>
            </a:xfrm>
            <a:prstGeom prst="line">
              <a:avLst/>
            </a:prstGeom>
            <a:noFill/>
            <a:ln w="28575">
              <a:solidFill>
                <a:schemeClr val="tx1"/>
              </a:solidFill>
              <a:round/>
              <a:headEnd/>
              <a:tailEnd type="stealth" w="med" len="lg"/>
            </a:ln>
          </p:spPr>
          <p:txBody>
            <a:bodyPr/>
            <a:lstStyle/>
            <a:p>
              <a:endParaRPr lang="zh-CN" altLang="en-US"/>
            </a:p>
          </p:txBody>
        </p:sp>
      </p:grpSp>
      <p:grpSp>
        <p:nvGrpSpPr>
          <p:cNvPr id="3" name="Group 13"/>
          <p:cNvGrpSpPr>
            <a:grpSpLocks/>
          </p:cNvGrpSpPr>
          <p:nvPr/>
        </p:nvGrpSpPr>
        <p:grpSpPr bwMode="auto">
          <a:xfrm>
            <a:off x="3132138" y="2060575"/>
            <a:ext cx="2520950" cy="1797050"/>
            <a:chOff x="1973" y="1298"/>
            <a:chExt cx="1588" cy="1132"/>
          </a:xfrm>
        </p:grpSpPr>
        <p:sp>
          <p:nvSpPr>
            <p:cNvPr id="23565" name="Text Box 11"/>
            <p:cNvSpPr txBox="1">
              <a:spLocks noChangeArrowheads="1"/>
            </p:cNvSpPr>
            <p:nvPr/>
          </p:nvSpPr>
          <p:spPr bwMode="auto">
            <a:xfrm>
              <a:off x="1973" y="1797"/>
              <a:ext cx="1588" cy="633"/>
            </a:xfrm>
            <a:prstGeom prst="rect">
              <a:avLst/>
            </a:prstGeom>
            <a:noFill/>
            <a:ln w="9525" algn="ctr">
              <a:noFill/>
              <a:miter lim="800000"/>
              <a:headEnd/>
              <a:tailEnd type="none" w="med" len="lg"/>
            </a:ln>
          </p:spPr>
          <p:txBody>
            <a:bodyPr>
              <a:spAutoFit/>
            </a:bodyPr>
            <a:lstStyle/>
            <a:p>
              <a:r>
                <a:rPr lang="zh-CN" altLang="en-US" sz="2400"/>
                <a:t>允许邻道</a:t>
              </a:r>
            </a:p>
            <a:p>
              <a:r>
                <a:rPr lang="zh-CN" altLang="en-US" sz="2400"/>
                <a:t>干扰的最大电平</a:t>
              </a:r>
            </a:p>
          </p:txBody>
        </p:sp>
        <p:sp>
          <p:nvSpPr>
            <p:cNvPr id="23566" name="Line 12"/>
            <p:cNvSpPr>
              <a:spLocks noChangeShapeType="1"/>
            </p:cNvSpPr>
            <p:nvPr/>
          </p:nvSpPr>
          <p:spPr bwMode="auto">
            <a:xfrm flipH="1" flipV="1">
              <a:off x="1973" y="1298"/>
              <a:ext cx="680" cy="499"/>
            </a:xfrm>
            <a:prstGeom prst="line">
              <a:avLst/>
            </a:prstGeom>
            <a:noFill/>
            <a:ln w="28575">
              <a:solidFill>
                <a:schemeClr val="tx1"/>
              </a:solidFill>
              <a:round/>
              <a:headEnd/>
              <a:tailEnd type="triangle" w="med" len="med"/>
            </a:ln>
          </p:spPr>
          <p:txBody>
            <a:bodyPr/>
            <a:lstStyle/>
            <a:p>
              <a:endParaRPr lang="zh-CN" altLang="en-US"/>
            </a:p>
          </p:txBody>
        </p:sp>
      </p:grpSp>
      <p:grpSp>
        <p:nvGrpSpPr>
          <p:cNvPr id="4" name="Group 16"/>
          <p:cNvGrpSpPr>
            <a:grpSpLocks/>
          </p:cNvGrpSpPr>
          <p:nvPr/>
        </p:nvGrpSpPr>
        <p:grpSpPr bwMode="auto">
          <a:xfrm>
            <a:off x="5292725" y="1989138"/>
            <a:ext cx="2232025" cy="1249362"/>
            <a:chOff x="3334" y="1253"/>
            <a:chExt cx="1406" cy="787"/>
          </a:xfrm>
        </p:grpSpPr>
        <p:sp>
          <p:nvSpPr>
            <p:cNvPr id="23563" name="Text Box 14"/>
            <p:cNvSpPr txBox="1">
              <a:spLocks noChangeArrowheads="1"/>
            </p:cNvSpPr>
            <p:nvPr/>
          </p:nvSpPr>
          <p:spPr bwMode="auto">
            <a:xfrm>
              <a:off x="3560" y="1752"/>
              <a:ext cx="1180" cy="288"/>
            </a:xfrm>
            <a:prstGeom prst="rect">
              <a:avLst/>
            </a:prstGeom>
            <a:noFill/>
            <a:ln w="9525" algn="ctr">
              <a:noFill/>
              <a:miter lim="800000"/>
              <a:headEnd/>
              <a:tailEnd type="none" w="med" len="lg"/>
            </a:ln>
          </p:spPr>
          <p:txBody>
            <a:bodyPr>
              <a:spAutoFit/>
            </a:bodyPr>
            <a:lstStyle/>
            <a:p>
              <a:r>
                <a:rPr lang="zh-CN" altLang="en-US" sz="2400"/>
                <a:t>解调门限</a:t>
              </a:r>
            </a:p>
          </p:txBody>
        </p:sp>
        <p:sp>
          <p:nvSpPr>
            <p:cNvPr id="23564" name="Line 15"/>
            <p:cNvSpPr>
              <a:spLocks noChangeShapeType="1"/>
            </p:cNvSpPr>
            <p:nvPr/>
          </p:nvSpPr>
          <p:spPr bwMode="auto">
            <a:xfrm flipH="1" flipV="1">
              <a:off x="3334" y="1253"/>
              <a:ext cx="680" cy="453"/>
            </a:xfrm>
            <a:prstGeom prst="line">
              <a:avLst/>
            </a:prstGeom>
            <a:noFill/>
            <a:ln w="28575">
              <a:solidFill>
                <a:schemeClr val="tx1"/>
              </a:solidFill>
              <a:round/>
              <a:headEnd/>
              <a:tailEnd type="stealth" w="med" len="lg"/>
            </a:ln>
          </p:spPr>
          <p:txBody>
            <a:bodyPr/>
            <a:lstStyle/>
            <a:p>
              <a:endParaRPr lang="zh-CN" altLang="en-US"/>
            </a:p>
          </p:txBody>
        </p:sp>
      </p:grpSp>
      <p:sp>
        <p:nvSpPr>
          <p:cNvPr id="179217" name="Text Box 17"/>
          <p:cNvSpPr txBox="1">
            <a:spLocks noChangeArrowheads="1"/>
          </p:cNvSpPr>
          <p:nvPr/>
        </p:nvSpPr>
        <p:spPr bwMode="auto">
          <a:xfrm>
            <a:off x="900113" y="5229225"/>
            <a:ext cx="6985000" cy="461665"/>
          </a:xfrm>
          <a:prstGeom prst="rect">
            <a:avLst/>
          </a:prstGeom>
          <a:noFill/>
          <a:ln w="9525" algn="ctr">
            <a:noFill/>
            <a:miter lim="800000"/>
            <a:headEnd/>
            <a:tailEnd type="none" w="med" len="lg"/>
          </a:ln>
        </p:spPr>
        <p:txBody>
          <a:bodyPr>
            <a:spAutoFit/>
          </a:bodyPr>
          <a:lstStyle/>
          <a:p>
            <a:r>
              <a:rPr lang="zh-CN" altLang="en-US" sz="2400" dirty="0"/>
              <a:t>中频声表面波滤波器的邻道抑制</a:t>
            </a:r>
            <a:r>
              <a:rPr lang="en-US" altLang="zh-CN" sz="2400" dirty="0"/>
              <a:t>&gt;29dB</a:t>
            </a:r>
          </a:p>
        </p:txBody>
      </p:sp>
      <p:sp>
        <p:nvSpPr>
          <p:cNvPr id="5" name="灯片编号占位符 4"/>
          <p:cNvSpPr>
            <a:spLocks noGrp="1"/>
          </p:cNvSpPr>
          <p:nvPr>
            <p:ph type="sldNum" sz="quarter" idx="12"/>
          </p:nvPr>
        </p:nvSpPr>
        <p:spPr/>
        <p:txBody>
          <a:bodyPr/>
          <a:lstStyle/>
          <a:p>
            <a:fld id="{BFEB24BD-BE86-410A-BF7A-1F4EAF97620B}" type="slidenum">
              <a:rPr lang="en-US" altLang="zh-CN" smtClean="0"/>
              <a:pPr/>
              <a:t>77</a:t>
            </a:fld>
            <a:endParaRPr lang="en-US" altLang="zh-CN"/>
          </a:p>
        </p:txBody>
      </p:sp>
    </p:spTree>
    <p:extLst>
      <p:ext uri="{BB962C8B-B14F-4D97-AF65-F5344CB8AC3E}">
        <p14:creationId xmlns:p14="http://schemas.microsoft.com/office/powerpoint/2010/main" val="365555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1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1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79217"/>
                                        </p:tgtEl>
                                        <p:attrNameLst>
                                          <p:attrName>style.visibility</p:attrName>
                                        </p:attrNameLst>
                                      </p:cBhvr>
                                      <p:to>
                                        <p:strVal val="visible"/>
                                      </p:to>
                                    </p:set>
                                    <p:animEffect transition="in" filter="blinds(horizontal)">
                                      <p:cBhvr>
                                        <p:cTn id="22" dur="1000"/>
                                        <p:tgtEl>
                                          <p:spTgt spid="179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1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457200" y="228600"/>
            <a:ext cx="8229600" cy="1143000"/>
          </a:xfrm>
        </p:spPr>
        <p:txBody>
          <a:bodyPr/>
          <a:lstStyle/>
          <a:p>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阻塞特性分析</a:t>
            </a:r>
          </a:p>
        </p:txBody>
      </p:sp>
      <p:sp>
        <p:nvSpPr>
          <p:cNvPr id="60419" name="Rectangle 3"/>
          <p:cNvSpPr>
            <a:spLocks noGrp="1" noChangeArrowheads="1"/>
          </p:cNvSpPr>
          <p:nvPr>
            <p:ph type="body" idx="1"/>
          </p:nvPr>
        </p:nvSpPr>
        <p:spPr>
          <a:xfrm>
            <a:off x="457200" y="1219200"/>
            <a:ext cx="8231187" cy="4979987"/>
          </a:xfrm>
        </p:spPr>
        <p:txBody>
          <a:bodyPr/>
          <a:lstStyle/>
          <a:p>
            <a:pPr algn="just">
              <a:lnSpc>
                <a:spcPts val="4000"/>
              </a:lnSpc>
              <a:spcBef>
                <a:spcPct val="50000"/>
              </a:spcBef>
              <a:buSzTx/>
              <a:buFont typeface="Wingdings" pitchFamily="2" charset="2"/>
              <a:buChar char="Ø"/>
            </a:pPr>
            <a:r>
              <a:rPr lang="zh-CN" altLang="en-US" sz="2400" b="1" dirty="0" smtClean="0">
                <a:latin typeface="Times New Roman" pitchFamily="18" charset="0"/>
              </a:rPr>
              <a:t>带内阻塞是指在有用信号功率为</a:t>
            </a:r>
            <a:r>
              <a:rPr lang="en-US" altLang="zh-CN" sz="2400" b="1" dirty="0" smtClean="0">
                <a:latin typeface="Times New Roman" pitchFamily="18" charset="0"/>
              </a:rPr>
              <a:t>-104dBm</a:t>
            </a:r>
            <a:r>
              <a:rPr lang="zh-CN" altLang="en-US" sz="2400" b="1" dirty="0" smtClean="0">
                <a:latin typeface="Times New Roman" pitchFamily="18" charset="0"/>
              </a:rPr>
              <a:t>，阻塞点频信号功率为</a:t>
            </a:r>
            <a:r>
              <a:rPr lang="en-US" altLang="zh-CN" sz="2400" b="1" dirty="0" smtClean="0">
                <a:latin typeface="Times New Roman" pitchFamily="18" charset="0"/>
              </a:rPr>
              <a:t>-46dBm</a:t>
            </a:r>
            <a:r>
              <a:rPr lang="zh-CN" altLang="en-US" sz="2400" b="1" dirty="0" smtClean="0">
                <a:latin typeface="Times New Roman" pitchFamily="18" charset="0"/>
              </a:rPr>
              <a:t>（偏离</a:t>
            </a:r>
            <a:r>
              <a:rPr lang="en-US" altLang="zh-CN" sz="2400" b="1" dirty="0" smtClean="0">
                <a:latin typeface="Times New Roman" pitchFamily="18" charset="0"/>
              </a:rPr>
              <a:t>10MHz</a:t>
            </a:r>
            <a:r>
              <a:rPr lang="zh-CN" altLang="en-US" sz="2400" b="1" dirty="0" smtClean="0">
                <a:latin typeface="Times New Roman" pitchFamily="18" charset="0"/>
              </a:rPr>
              <a:t>）以及阻塞谱信号为</a:t>
            </a:r>
            <a:r>
              <a:rPr lang="en-US" altLang="zh-CN" sz="2400" b="1" dirty="0" smtClean="0">
                <a:latin typeface="Times New Roman" pitchFamily="18" charset="0"/>
              </a:rPr>
              <a:t>-46dBm</a:t>
            </a:r>
            <a:r>
              <a:rPr lang="zh-CN" altLang="en-US" sz="2400" b="1" dirty="0" smtClean="0">
                <a:latin typeface="Times New Roman" pitchFamily="18" charset="0"/>
              </a:rPr>
              <a:t>（偏离</a:t>
            </a:r>
            <a:r>
              <a:rPr lang="en-US" altLang="zh-CN" sz="2400" b="1" dirty="0" smtClean="0">
                <a:latin typeface="Times New Roman" pitchFamily="18" charset="0"/>
              </a:rPr>
              <a:t>20MHz</a:t>
            </a:r>
            <a:r>
              <a:rPr lang="zh-CN" altLang="en-US" sz="2400" b="1" dirty="0" smtClean="0">
                <a:latin typeface="Times New Roman" pitchFamily="18" charset="0"/>
              </a:rPr>
              <a:t>）时，误码率小于</a:t>
            </a:r>
            <a:r>
              <a:rPr lang="en-US" altLang="zh-CN" sz="2400" b="1" dirty="0" smtClean="0">
                <a:latin typeface="Times New Roman" pitchFamily="18" charset="0"/>
              </a:rPr>
              <a:t>0.001</a:t>
            </a:r>
            <a:r>
              <a:rPr lang="zh-CN" altLang="en-US" sz="2400" b="1" dirty="0" smtClean="0">
                <a:latin typeface="Times New Roman" pitchFamily="18" charset="0"/>
              </a:rPr>
              <a:t>。该指标对接收机前端的非线性和射频本振（</a:t>
            </a:r>
            <a:r>
              <a:rPr lang="en-US" altLang="zh-CN" sz="2400" b="1" dirty="0" smtClean="0">
                <a:latin typeface="Times New Roman" pitchFamily="18" charset="0"/>
              </a:rPr>
              <a:t>RF LO</a:t>
            </a:r>
            <a:r>
              <a:rPr lang="zh-CN" altLang="en-US" sz="2400" b="1" dirty="0" smtClean="0">
                <a:latin typeface="Times New Roman" pitchFamily="18" charset="0"/>
              </a:rPr>
              <a:t>）的相位噪声都提出了较高的要求。</a:t>
            </a:r>
          </a:p>
          <a:p>
            <a:pPr algn="just">
              <a:lnSpc>
                <a:spcPts val="4000"/>
              </a:lnSpc>
              <a:spcBef>
                <a:spcPct val="50000"/>
              </a:spcBef>
              <a:buSzTx/>
              <a:buFont typeface="Wingdings" pitchFamily="2" charset="2"/>
              <a:buChar char="Ø"/>
            </a:pPr>
            <a:r>
              <a:rPr lang="zh-CN" altLang="en-US" sz="2400" b="1" dirty="0" smtClean="0">
                <a:latin typeface="Times New Roman" pitchFamily="18" charset="0"/>
              </a:rPr>
              <a:t>带外阻塞指标决定了接收机抵御其他系统干扰的能力，它决定于接收机的预选滤波器特性。</a:t>
            </a:r>
            <a:r>
              <a:rPr lang="en-US" altLang="zh-CN" sz="2400" b="1" dirty="0" smtClean="0">
                <a:latin typeface="Times New Roman" pitchFamily="18" charset="0"/>
              </a:rPr>
              <a:t>LO</a:t>
            </a:r>
            <a:r>
              <a:rPr lang="zh-CN" altLang="en-US" sz="2400" b="1" dirty="0" smtClean="0">
                <a:latin typeface="Times New Roman" pitchFamily="18" charset="0"/>
              </a:rPr>
              <a:t>相位噪声的相互混频也会影响其阻塞效果。故带外阻塞指标主要由链路的线性、滤波特性和本振的相位噪声共同影响。</a:t>
            </a:r>
            <a:endParaRPr lang="en-US" altLang="zh-CN" sz="2400" b="1" dirty="0" smtClean="0">
              <a:latin typeface="Times New Roman" pitchFamily="18" charset="0"/>
            </a:endParaRPr>
          </a:p>
        </p:txBody>
      </p:sp>
      <p:sp>
        <p:nvSpPr>
          <p:cNvPr id="2" name="灯片编号占位符 1"/>
          <p:cNvSpPr>
            <a:spLocks noGrp="1"/>
          </p:cNvSpPr>
          <p:nvPr>
            <p:ph type="sldNum" sz="quarter" idx="12"/>
          </p:nvPr>
        </p:nvSpPr>
        <p:spPr/>
        <p:txBody>
          <a:bodyPr/>
          <a:lstStyle/>
          <a:p>
            <a:fld id="{BFEB24BD-BE86-410A-BF7A-1F4EAF97620B}" type="slidenum">
              <a:rPr lang="en-US" altLang="zh-CN" smtClean="0"/>
              <a:pPr/>
              <a:t>78</a:t>
            </a:fld>
            <a:endParaRPr lang="en-US" altLang="zh-CN"/>
          </a:p>
        </p:txBody>
      </p:sp>
    </p:spTree>
    <p:extLst>
      <p:ext uri="{BB962C8B-B14F-4D97-AF65-F5344CB8AC3E}">
        <p14:creationId xmlns:p14="http://schemas.microsoft.com/office/powerpoint/2010/main" val="219339473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3" name="Picture 4"/>
          <p:cNvPicPr>
            <a:picLocks noChangeAspect="1" noChangeArrowheads="1"/>
          </p:cNvPicPr>
          <p:nvPr/>
        </p:nvPicPr>
        <p:blipFill>
          <a:blip r:embed="rId2" cstate="print"/>
          <a:srcRect l="20250" t="21600" r="15750" b="46800"/>
          <a:stretch>
            <a:fillRect/>
          </a:stretch>
        </p:blipFill>
        <p:spPr bwMode="auto">
          <a:xfrm>
            <a:off x="1219200" y="1600200"/>
            <a:ext cx="6913123" cy="2133600"/>
          </a:xfrm>
          <a:prstGeom prst="rect">
            <a:avLst/>
          </a:prstGeom>
          <a:noFill/>
          <a:ln w="9525" algn="ctr">
            <a:noFill/>
            <a:miter lim="800000"/>
            <a:headEnd/>
            <a:tailEnd type="none" w="med" len="lg"/>
          </a:ln>
        </p:spPr>
      </p:pic>
      <p:sp>
        <p:nvSpPr>
          <p:cNvPr id="61444" name="Text Box 5"/>
          <p:cNvSpPr txBox="1">
            <a:spLocks noChangeArrowheads="1"/>
          </p:cNvSpPr>
          <p:nvPr/>
        </p:nvSpPr>
        <p:spPr bwMode="auto">
          <a:xfrm>
            <a:off x="914400" y="518433"/>
            <a:ext cx="6792912" cy="461665"/>
          </a:xfrm>
          <a:prstGeom prst="rect">
            <a:avLst/>
          </a:prstGeom>
          <a:noFill/>
          <a:ln w="9525" algn="ctr">
            <a:noFill/>
            <a:miter lim="800000"/>
            <a:headEnd/>
            <a:tailEnd type="none" w="med" len="lg"/>
          </a:ln>
        </p:spPr>
        <p:txBody>
          <a:bodyPr wrap="square">
            <a:spAutoFit/>
          </a:bodyPr>
          <a:lstStyle/>
          <a:p>
            <a:pPr algn="l"/>
            <a:r>
              <a:rPr lang="zh-CN" altLang="en-US" sz="2400" dirty="0"/>
              <a:t>在有强干扰时，本振对相噪对信号的影响</a:t>
            </a:r>
          </a:p>
        </p:txBody>
      </p:sp>
      <p:sp>
        <p:nvSpPr>
          <p:cNvPr id="61445" name="Text Box 6"/>
          <p:cNvSpPr txBox="1">
            <a:spLocks noChangeArrowheads="1"/>
          </p:cNvSpPr>
          <p:nvPr/>
        </p:nvSpPr>
        <p:spPr bwMode="auto">
          <a:xfrm>
            <a:off x="609600" y="4114800"/>
            <a:ext cx="8208962" cy="2084353"/>
          </a:xfrm>
          <a:prstGeom prst="rect">
            <a:avLst/>
          </a:prstGeom>
          <a:noFill/>
          <a:ln w="9525" algn="ctr">
            <a:noFill/>
            <a:miter lim="800000"/>
            <a:headEnd/>
            <a:tailEnd type="none" w="med" len="lg"/>
          </a:ln>
        </p:spPr>
        <p:txBody>
          <a:bodyPr>
            <a:spAutoFit/>
          </a:bodyPr>
          <a:lstStyle/>
          <a:p>
            <a:pPr algn="just">
              <a:lnSpc>
                <a:spcPts val="4000"/>
              </a:lnSpc>
            </a:pPr>
            <a:r>
              <a:rPr lang="zh-CN" altLang="en-US" sz="2400" dirty="0"/>
              <a:t>       </a:t>
            </a:r>
            <a:r>
              <a:rPr lang="zh-CN" altLang="en-US" sz="2400" b="1" dirty="0">
                <a:latin typeface="Times New Roman" panose="02020603050405020304" pitchFamily="18" charset="0"/>
                <a:cs typeface="Times New Roman" panose="02020603050405020304" pitchFamily="18" charset="0"/>
              </a:rPr>
              <a:t>协议中讨论双音阻塞指标时提到在偏离信号</a:t>
            </a:r>
            <a:r>
              <a:rPr lang="en-US" altLang="zh-CN" sz="2400" b="1" dirty="0">
                <a:latin typeface="Times New Roman" panose="02020603050405020304" pitchFamily="18" charset="0"/>
                <a:cs typeface="Times New Roman" panose="02020603050405020304" pitchFamily="18" charset="0"/>
              </a:rPr>
              <a:t>10MHz</a:t>
            </a:r>
            <a:r>
              <a:rPr lang="zh-CN" altLang="en-US" sz="2400" b="1" dirty="0">
                <a:latin typeface="Times New Roman" panose="02020603050405020304" pitchFamily="18" charset="0"/>
                <a:cs typeface="Times New Roman" panose="02020603050405020304" pitchFamily="18" charset="0"/>
              </a:rPr>
              <a:t>处存在点频信号</a:t>
            </a:r>
            <a:r>
              <a:rPr lang="en-US" altLang="zh-CN" sz="2400" b="1" dirty="0">
                <a:latin typeface="Times New Roman" panose="02020603050405020304" pitchFamily="18" charset="0"/>
                <a:cs typeface="Times New Roman" panose="02020603050405020304" pitchFamily="18" charset="0"/>
              </a:rPr>
              <a:t>-46dBm</a:t>
            </a:r>
            <a:r>
              <a:rPr lang="zh-CN" altLang="en-US" sz="2400" b="1" dirty="0">
                <a:latin typeface="Times New Roman" panose="02020603050405020304" pitchFamily="18" charset="0"/>
                <a:cs typeface="Times New Roman" panose="02020603050405020304" pitchFamily="18" charset="0"/>
              </a:rPr>
              <a:t>，此时信号电平为</a:t>
            </a:r>
            <a:r>
              <a:rPr lang="en-US" altLang="zh-CN" sz="2400" b="1" dirty="0">
                <a:latin typeface="Times New Roman" panose="02020603050405020304" pitchFamily="18" charset="0"/>
                <a:cs typeface="Times New Roman" panose="02020603050405020304" pitchFamily="18" charset="0"/>
              </a:rPr>
              <a:t>-114dBm</a:t>
            </a:r>
            <a:r>
              <a:rPr lang="zh-CN" altLang="en-US" sz="2400" b="1" dirty="0">
                <a:latin typeface="Times New Roman" panose="02020603050405020304" pitchFamily="18" charset="0"/>
                <a:cs typeface="Times New Roman" panose="02020603050405020304" pitchFamily="18" charset="0"/>
              </a:rPr>
              <a:t>。则由倒易混频公式，容易计算出本振在偏离中心</a:t>
            </a:r>
            <a:r>
              <a:rPr lang="en-US" altLang="zh-CN" sz="2400" b="1" dirty="0">
                <a:latin typeface="Times New Roman" panose="02020603050405020304" pitchFamily="18" charset="0"/>
                <a:cs typeface="Times New Roman" panose="02020603050405020304" pitchFamily="18" charset="0"/>
              </a:rPr>
              <a:t>10MHz</a:t>
            </a:r>
            <a:r>
              <a:rPr lang="zh-CN" altLang="en-US" sz="2400" b="1" dirty="0">
                <a:latin typeface="Times New Roman" panose="02020603050405020304" pitchFamily="18" charset="0"/>
                <a:cs typeface="Times New Roman" panose="02020603050405020304" pitchFamily="18" charset="0"/>
              </a:rPr>
              <a:t>处，分辨率带宽取</a:t>
            </a:r>
            <a:r>
              <a:rPr lang="en-US" altLang="zh-CN" sz="2400" b="1" dirty="0">
                <a:latin typeface="Times New Roman" panose="02020603050405020304" pitchFamily="18" charset="0"/>
                <a:cs typeface="Times New Roman" panose="02020603050405020304" pitchFamily="18" charset="0"/>
              </a:rPr>
              <a:t>3.84MHz</a:t>
            </a:r>
            <a:r>
              <a:rPr lang="zh-CN" altLang="en-US" sz="2400" b="1" dirty="0">
                <a:latin typeface="Times New Roman" panose="02020603050405020304" pitchFamily="18" charset="0"/>
                <a:cs typeface="Times New Roman" panose="02020603050405020304" pitchFamily="18" charset="0"/>
              </a:rPr>
              <a:t>时，相位噪声应由于</a:t>
            </a:r>
            <a:r>
              <a:rPr lang="en-US" altLang="zh-CN" sz="2400" b="1" dirty="0">
                <a:latin typeface="Times New Roman" panose="02020603050405020304" pitchFamily="18" charset="0"/>
                <a:cs typeface="Times New Roman" panose="02020603050405020304" pitchFamily="18" charset="0"/>
              </a:rPr>
              <a:t>-125dBc/Hz</a:t>
            </a:r>
            <a:r>
              <a:rPr lang="zh-CN" altLang="en-US" sz="2400" b="1" dirty="0">
                <a:latin typeface="Times New Roman" panose="02020603050405020304" pitchFamily="18" charset="0"/>
                <a:cs typeface="Times New Roman" panose="02020603050405020304" pitchFamily="18" charset="0"/>
              </a:rPr>
              <a:t>。</a:t>
            </a:r>
          </a:p>
        </p:txBody>
      </p:sp>
      <p:sp>
        <p:nvSpPr>
          <p:cNvPr id="2" name="灯片编号占位符 1"/>
          <p:cNvSpPr>
            <a:spLocks noGrp="1"/>
          </p:cNvSpPr>
          <p:nvPr>
            <p:ph type="sldNum" sz="quarter" idx="12"/>
          </p:nvPr>
        </p:nvSpPr>
        <p:spPr/>
        <p:txBody>
          <a:bodyPr/>
          <a:lstStyle/>
          <a:p>
            <a:fld id="{BFEB24BD-BE86-410A-BF7A-1F4EAF97620B}" type="slidenum">
              <a:rPr lang="en-US" altLang="zh-CN" smtClean="0"/>
              <a:pPr/>
              <a:t>79</a:t>
            </a:fld>
            <a:endParaRPr lang="en-US" altLang="zh-CN"/>
          </a:p>
        </p:txBody>
      </p:sp>
    </p:spTree>
    <p:extLst>
      <p:ext uri="{BB962C8B-B14F-4D97-AF65-F5344CB8AC3E}">
        <p14:creationId xmlns:p14="http://schemas.microsoft.com/office/powerpoint/2010/main" val="6215873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60770" name="Picture 2" descr="“AD9371”的图片搜索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28800"/>
            <a:ext cx="8356901" cy="4419872"/>
          </a:xfrm>
          <a:prstGeom prst="rect">
            <a:avLst/>
          </a:prstGeom>
          <a:noFill/>
          <a:extLst>
            <a:ext uri="{909E8E84-426E-40DD-AFC4-6F175D3DCCD1}">
              <a14:hiddenFill xmlns:a14="http://schemas.microsoft.com/office/drawing/2010/main">
                <a:solidFill>
                  <a:srgbClr val="FFFFFF"/>
                </a:solidFill>
              </a14:hiddenFill>
            </a:ext>
          </a:extLst>
        </p:spPr>
      </p:pic>
      <p:pic>
        <p:nvPicPr>
          <p:cNvPr id="160772" name="Picture 4" descr="“AD9371”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209800"/>
            <a:ext cx="7055554"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fld id="{BFEB24BD-BE86-410A-BF7A-1F4EAF97620B}" type="slidenum">
              <a:rPr lang="en-US" altLang="zh-CN" smtClean="0"/>
              <a:pPr/>
              <a:t>8</a:t>
            </a:fld>
            <a:endParaRPr lang="en-US" altLang="zh-CN"/>
          </a:p>
        </p:txBody>
      </p:sp>
    </p:spTree>
    <p:extLst>
      <p:ext uri="{BB962C8B-B14F-4D97-AF65-F5344CB8AC3E}">
        <p14:creationId xmlns:p14="http://schemas.microsoft.com/office/powerpoint/2010/main" val="3389538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0770"/>
                                        </p:tgtEl>
                                        <p:attrNameLst>
                                          <p:attrName>style.visibility</p:attrName>
                                        </p:attrNameLst>
                                      </p:cBhvr>
                                      <p:to>
                                        <p:strVal val="visible"/>
                                      </p:to>
                                    </p:set>
                                    <p:anim calcmode="lin" valueType="num">
                                      <p:cBhvr additive="base">
                                        <p:cTn id="7" dur="500" fill="hold"/>
                                        <p:tgtEl>
                                          <p:spTgt spid="160770"/>
                                        </p:tgtEl>
                                        <p:attrNameLst>
                                          <p:attrName>ppt_x</p:attrName>
                                        </p:attrNameLst>
                                      </p:cBhvr>
                                      <p:tavLst>
                                        <p:tav tm="0">
                                          <p:val>
                                            <p:strVal val="#ppt_x"/>
                                          </p:val>
                                        </p:tav>
                                        <p:tav tm="100000">
                                          <p:val>
                                            <p:strVal val="#ppt_x"/>
                                          </p:val>
                                        </p:tav>
                                      </p:tavLst>
                                    </p:anim>
                                    <p:anim calcmode="lin" valueType="num">
                                      <p:cBhvr additive="base">
                                        <p:cTn id="8" dur="500" fill="hold"/>
                                        <p:tgtEl>
                                          <p:spTgt spid="1607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160770"/>
                                        </p:tgtEl>
                                        <p:attrNameLst>
                                          <p:attrName>ppt_x</p:attrName>
                                        </p:attrNameLst>
                                      </p:cBhvr>
                                      <p:tavLst>
                                        <p:tav tm="0">
                                          <p:val>
                                            <p:strVal val="ppt_x"/>
                                          </p:val>
                                        </p:tav>
                                        <p:tav tm="100000">
                                          <p:val>
                                            <p:strVal val="ppt_x"/>
                                          </p:val>
                                        </p:tav>
                                      </p:tavLst>
                                    </p:anim>
                                    <p:anim calcmode="lin" valueType="num">
                                      <p:cBhvr additive="base">
                                        <p:cTn id="13" dur="500"/>
                                        <p:tgtEl>
                                          <p:spTgt spid="160770"/>
                                        </p:tgtEl>
                                        <p:attrNameLst>
                                          <p:attrName>ppt_y</p:attrName>
                                        </p:attrNameLst>
                                      </p:cBhvr>
                                      <p:tavLst>
                                        <p:tav tm="0">
                                          <p:val>
                                            <p:strVal val="ppt_y"/>
                                          </p:val>
                                        </p:tav>
                                        <p:tav tm="100000">
                                          <p:val>
                                            <p:strVal val="1+ppt_h/2"/>
                                          </p:val>
                                        </p:tav>
                                      </p:tavLst>
                                    </p:anim>
                                    <p:set>
                                      <p:cBhvr>
                                        <p:cTn id="14" dur="1" fill="hold">
                                          <p:stCondLst>
                                            <p:cond delay="499"/>
                                          </p:stCondLst>
                                        </p:cTn>
                                        <p:tgtEl>
                                          <p:spTgt spid="16077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07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zh-CN"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WCDMA</a:t>
            </a: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接收机阻塞模板</a:t>
            </a:r>
          </a:p>
        </p:txBody>
      </p:sp>
      <p:pic>
        <p:nvPicPr>
          <p:cNvPr id="62467" name="Picture 4"/>
          <p:cNvPicPr>
            <a:picLocks noChangeAspect="1" noChangeArrowheads="1"/>
          </p:cNvPicPr>
          <p:nvPr/>
        </p:nvPicPr>
        <p:blipFill>
          <a:blip r:embed="rId2" cstate="print"/>
          <a:srcRect/>
          <a:stretch>
            <a:fillRect/>
          </a:stretch>
        </p:blipFill>
        <p:spPr bwMode="auto">
          <a:xfrm>
            <a:off x="381000" y="2057401"/>
            <a:ext cx="8796670" cy="2691704"/>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80</a:t>
            </a:fld>
            <a:endParaRPr lang="en-US" altLang="zh-CN"/>
          </a:p>
        </p:txBody>
      </p:sp>
    </p:spTree>
    <p:extLst>
      <p:ext uri="{BB962C8B-B14F-4D97-AF65-F5344CB8AC3E}">
        <p14:creationId xmlns:p14="http://schemas.microsoft.com/office/powerpoint/2010/main" val="233621819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超宽带射频接收机</a:t>
            </a:r>
          </a:p>
        </p:txBody>
      </p:sp>
      <p:pic>
        <p:nvPicPr>
          <p:cNvPr id="69635" name="Picture 4" descr="IMG_1217-2"/>
          <p:cNvPicPr>
            <a:picLocks noChangeAspect="1" noChangeArrowheads="1"/>
          </p:cNvPicPr>
          <p:nvPr/>
        </p:nvPicPr>
        <p:blipFill>
          <a:blip r:embed="rId2" cstate="print"/>
          <a:srcRect/>
          <a:stretch>
            <a:fillRect/>
          </a:stretch>
        </p:blipFill>
        <p:spPr bwMode="auto">
          <a:xfrm>
            <a:off x="1547813" y="1557338"/>
            <a:ext cx="5832475" cy="4381500"/>
          </a:xfrm>
          <a:prstGeom prst="rect">
            <a:avLst/>
          </a:prstGeom>
          <a:noFill/>
          <a:ln w="9525">
            <a:noFill/>
            <a:miter lim="800000"/>
            <a:headEnd/>
            <a:tailEnd/>
          </a:ln>
        </p:spPr>
      </p:pic>
      <p:grpSp>
        <p:nvGrpSpPr>
          <p:cNvPr id="2" name="Group 7"/>
          <p:cNvGrpSpPr>
            <a:grpSpLocks/>
          </p:cNvGrpSpPr>
          <p:nvPr/>
        </p:nvGrpSpPr>
        <p:grpSpPr bwMode="auto">
          <a:xfrm>
            <a:off x="5148263" y="1844675"/>
            <a:ext cx="3203575" cy="1728788"/>
            <a:chOff x="3243" y="1162"/>
            <a:chExt cx="2018" cy="1089"/>
          </a:xfrm>
        </p:grpSpPr>
        <p:sp>
          <p:nvSpPr>
            <p:cNvPr id="69637" name="Text Box 5"/>
            <p:cNvSpPr txBox="1">
              <a:spLocks noChangeArrowheads="1"/>
            </p:cNvSpPr>
            <p:nvPr/>
          </p:nvSpPr>
          <p:spPr bwMode="auto">
            <a:xfrm>
              <a:off x="3243" y="1162"/>
              <a:ext cx="2018" cy="327"/>
            </a:xfrm>
            <a:prstGeom prst="rect">
              <a:avLst/>
            </a:prstGeom>
            <a:noFill/>
            <a:ln w="9525" algn="ctr">
              <a:noFill/>
              <a:miter lim="800000"/>
              <a:headEnd/>
              <a:tailEnd/>
            </a:ln>
          </p:spPr>
          <p:txBody>
            <a:bodyPr>
              <a:spAutoFit/>
            </a:bodyPr>
            <a:lstStyle/>
            <a:p>
              <a:r>
                <a:rPr lang="zh-CN" altLang="en-US"/>
                <a:t>超宽带射频接收机</a:t>
              </a:r>
            </a:p>
          </p:txBody>
        </p:sp>
        <p:sp>
          <p:nvSpPr>
            <p:cNvPr id="69638" name="Line 6"/>
            <p:cNvSpPr>
              <a:spLocks noChangeShapeType="1"/>
            </p:cNvSpPr>
            <p:nvPr/>
          </p:nvSpPr>
          <p:spPr bwMode="auto">
            <a:xfrm flipH="1">
              <a:off x="3606" y="1480"/>
              <a:ext cx="453" cy="771"/>
            </a:xfrm>
            <a:prstGeom prst="line">
              <a:avLst/>
            </a:prstGeom>
            <a:noFill/>
            <a:ln w="28575">
              <a:solidFill>
                <a:schemeClr val="tx1"/>
              </a:solidFill>
              <a:round/>
              <a:headEnd/>
              <a:tailEnd type="triangle" w="med" len="med"/>
            </a:ln>
          </p:spPr>
          <p:txBody>
            <a:bodyPr wrap="none" anchor="ctr"/>
            <a:lstStyle/>
            <a:p>
              <a:endParaRPr lang="zh-CN" altLang="en-US"/>
            </a:p>
          </p:txBody>
        </p:sp>
      </p:grpSp>
      <p:sp>
        <p:nvSpPr>
          <p:cNvPr id="3" name="灯片编号占位符 2"/>
          <p:cNvSpPr>
            <a:spLocks noGrp="1"/>
          </p:cNvSpPr>
          <p:nvPr>
            <p:ph type="sldNum" sz="quarter" idx="12"/>
          </p:nvPr>
        </p:nvSpPr>
        <p:spPr/>
        <p:txBody>
          <a:bodyPr/>
          <a:lstStyle/>
          <a:p>
            <a:fld id="{BFEB24BD-BE86-410A-BF7A-1F4EAF97620B}" type="slidenum">
              <a:rPr lang="en-US" altLang="zh-CN" smtClean="0"/>
              <a:pPr/>
              <a:t>81</a:t>
            </a:fld>
            <a:endParaRPr lang="en-US" altLang="zh-CN"/>
          </a:p>
        </p:txBody>
      </p:sp>
    </p:spTree>
    <p:extLst>
      <p:ext uri="{BB962C8B-B14F-4D97-AF65-F5344CB8AC3E}">
        <p14:creationId xmlns:p14="http://schemas.microsoft.com/office/powerpoint/2010/main" val="32094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665162" y="53976"/>
            <a:ext cx="7793038" cy="1143000"/>
          </a:xfrm>
        </p:spPr>
        <p:txBody>
          <a:bodyPr/>
          <a:lstStyle/>
          <a:p>
            <a:r>
              <a:rPr lang="en-US" altLang="zh-CN" sz="4000" b="1" kern="1200" dirty="0" smtClean="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5G 3.5GHz </a:t>
            </a:r>
            <a:r>
              <a:rPr lang="zh-CN" altLang="en-US" sz="4000" b="1" kern="1200" dirty="0" smtClean="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射频</a:t>
            </a: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收</a:t>
            </a:r>
            <a:r>
              <a:rPr lang="zh-CN" altLang="en-US" sz="4000" b="1" kern="1200" dirty="0" smtClean="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发信机</a:t>
            </a:r>
            <a:endPar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BFEB24BD-BE86-410A-BF7A-1F4EAF97620B}" type="slidenum">
              <a:rPr lang="en-US" altLang="zh-CN" smtClean="0"/>
              <a:pPr/>
              <a:t>82</a:t>
            </a:fld>
            <a:endParaRPr lang="en-US" altLang="zh-CN"/>
          </a:p>
        </p:txBody>
      </p:sp>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9566" r="3189"/>
          <a:stretch/>
        </p:blipFill>
        <p:spPr>
          <a:xfrm rot="5400000">
            <a:off x="4483359" y="2041784"/>
            <a:ext cx="4520682" cy="3886200"/>
          </a:xfrm>
          <a:prstGeom prst="rect">
            <a:avLst/>
          </a:prstGeom>
        </p:spPr>
      </p:pic>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2713" t="1703" r="21054" b="20375"/>
          <a:stretch/>
        </p:blipFill>
        <p:spPr>
          <a:xfrm rot="5400000">
            <a:off x="209938" y="2289044"/>
            <a:ext cx="4203441" cy="3708919"/>
          </a:xfrm>
          <a:prstGeom prst="rect">
            <a:avLst/>
          </a:prstGeom>
        </p:spPr>
      </p:pic>
    </p:spTree>
    <p:extLst>
      <p:ext uri="{BB962C8B-B14F-4D97-AF65-F5344CB8AC3E}">
        <p14:creationId xmlns:p14="http://schemas.microsoft.com/office/powerpoint/2010/main" val="151260235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p:cNvSpPr>
          <p:nvPr>
            <p:ph type="title"/>
          </p:nvPr>
        </p:nvSpPr>
        <p:spPr/>
        <p:txBody>
          <a:bodyPr/>
          <a:lstStyle/>
          <a:p>
            <a:endParaRPr lang="zh-CN" altLang="en-US" smtClean="0"/>
          </a:p>
        </p:txBody>
      </p:sp>
      <p:pic>
        <p:nvPicPr>
          <p:cNvPr id="70659" name="Picture 2"/>
          <p:cNvPicPr>
            <a:picLocks noChangeAspect="1" noChangeArrowheads="1"/>
          </p:cNvPicPr>
          <p:nvPr/>
        </p:nvPicPr>
        <p:blipFill>
          <a:blip r:embed="rId2" cstate="print"/>
          <a:srcRect l="21635" t="14638" r="18910" b="9087"/>
          <a:stretch>
            <a:fillRect/>
          </a:stretch>
        </p:blipFill>
        <p:spPr bwMode="auto">
          <a:xfrm>
            <a:off x="1071563" y="1071563"/>
            <a:ext cx="7358062" cy="5310187"/>
          </a:xfrm>
          <a:prstGeom prst="rect">
            <a:avLst/>
          </a:prstGeom>
          <a:noFill/>
          <a:ln w="9525" algn="ctr">
            <a:noFill/>
            <a:miter lim="800000"/>
            <a:headEnd/>
            <a:tailEnd/>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83</a:t>
            </a:fld>
            <a:endParaRPr lang="en-US" altLang="zh-CN"/>
          </a:p>
        </p:txBody>
      </p:sp>
    </p:spTree>
    <p:extLst>
      <p:ext uri="{BB962C8B-B14F-4D97-AF65-F5344CB8AC3E}">
        <p14:creationId xmlns:p14="http://schemas.microsoft.com/office/powerpoint/2010/main" val="141719593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a:spLocks noGrp="1"/>
          </p:cNvSpPr>
          <p:nvPr>
            <p:ph type="title"/>
          </p:nvPr>
        </p:nvSpPr>
        <p:spPr/>
        <p:txBody>
          <a:bodyPr/>
          <a:lstStyle/>
          <a:p>
            <a:endParaRPr lang="zh-CN" altLang="en-US" smtClean="0"/>
          </a:p>
        </p:txBody>
      </p:sp>
      <p:pic>
        <p:nvPicPr>
          <p:cNvPr id="71683" name="Picture 2"/>
          <p:cNvPicPr>
            <a:picLocks noChangeAspect="1" noChangeArrowheads="1"/>
          </p:cNvPicPr>
          <p:nvPr/>
        </p:nvPicPr>
        <p:blipFill>
          <a:blip r:embed="rId2" cstate="print"/>
          <a:srcRect l="22237" t="14565" r="21587" b="4291"/>
          <a:stretch>
            <a:fillRect/>
          </a:stretch>
        </p:blipFill>
        <p:spPr bwMode="auto">
          <a:xfrm>
            <a:off x="1071563" y="1071563"/>
            <a:ext cx="6500812" cy="5283200"/>
          </a:xfrm>
          <a:prstGeom prst="rect">
            <a:avLst/>
          </a:prstGeom>
          <a:noFill/>
          <a:ln w="9525" algn="ctr">
            <a:noFill/>
            <a:miter lim="800000"/>
            <a:headEnd/>
            <a:tailEnd/>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84</a:t>
            </a:fld>
            <a:endParaRPr lang="en-US" altLang="zh-CN"/>
          </a:p>
        </p:txBody>
      </p:sp>
    </p:spTree>
    <p:extLst>
      <p:ext uri="{BB962C8B-B14F-4D97-AF65-F5344CB8AC3E}">
        <p14:creationId xmlns:p14="http://schemas.microsoft.com/office/powerpoint/2010/main" val="344925049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p:txBody>
          <a:bodyPr/>
          <a:lstStyle/>
          <a:p>
            <a:endParaRPr lang="zh-CN" altLang="en-US" smtClean="0"/>
          </a:p>
        </p:txBody>
      </p:sp>
      <p:pic>
        <p:nvPicPr>
          <p:cNvPr id="72707" name="Picture 2"/>
          <p:cNvPicPr>
            <a:picLocks noChangeAspect="1" noChangeArrowheads="1"/>
          </p:cNvPicPr>
          <p:nvPr/>
        </p:nvPicPr>
        <p:blipFill>
          <a:blip r:embed="rId2" cstate="print"/>
          <a:srcRect l="22321" t="14285" r="23215" b="9525"/>
          <a:stretch>
            <a:fillRect/>
          </a:stretch>
        </p:blipFill>
        <p:spPr bwMode="auto">
          <a:xfrm>
            <a:off x="1214438" y="1071563"/>
            <a:ext cx="6643687" cy="5227637"/>
          </a:xfrm>
          <a:prstGeom prst="rect">
            <a:avLst/>
          </a:prstGeom>
          <a:noFill/>
          <a:ln w="9525" algn="ctr">
            <a:noFill/>
            <a:miter lim="800000"/>
            <a:headEnd/>
            <a:tailEnd/>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85</a:t>
            </a:fld>
            <a:endParaRPr lang="en-US" altLang="zh-CN"/>
          </a:p>
        </p:txBody>
      </p:sp>
    </p:spTree>
    <p:extLst>
      <p:ext uri="{BB962C8B-B14F-4D97-AF65-F5344CB8AC3E}">
        <p14:creationId xmlns:p14="http://schemas.microsoft.com/office/powerpoint/2010/main" val="335110108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438053" y="1371600"/>
            <a:ext cx="5384800" cy="4038600"/>
          </a:xfrm>
        </p:spPr>
      </p:pic>
      <p:sp>
        <p:nvSpPr>
          <p:cNvPr id="4" name="灯片编号占位符 3"/>
          <p:cNvSpPr>
            <a:spLocks noGrp="1"/>
          </p:cNvSpPr>
          <p:nvPr>
            <p:ph type="sldNum" sz="quarter" idx="12"/>
          </p:nvPr>
        </p:nvSpPr>
        <p:spPr/>
        <p:txBody>
          <a:bodyPr/>
          <a:lstStyle/>
          <a:p>
            <a:fld id="{BFEB24BD-BE86-410A-BF7A-1F4EAF97620B}" type="slidenum">
              <a:rPr lang="en-US" altLang="zh-CN" smtClean="0"/>
              <a:pPr/>
              <a:t>86</a:t>
            </a:fld>
            <a:endParaRPr lang="en-US" altLang="zh-CN"/>
          </a:p>
        </p:txBody>
      </p:sp>
      <p:pic>
        <p:nvPicPr>
          <p:cNvPr id="174082" name="Picture 2" descr="“信道模拟器”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163764"/>
            <a:ext cx="3276600" cy="4398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17258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304800" y="152400"/>
            <a:ext cx="8904287" cy="1143001"/>
          </a:xfrm>
        </p:spPr>
        <p:txBody>
          <a:bodyPr/>
          <a:lstStyle/>
          <a:p>
            <a:r>
              <a:rPr lang="en-US" altLang="zh-CN"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WCDMA/GSM</a:t>
            </a: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双频双模</a:t>
            </a:r>
            <a:r>
              <a:rPr lang="zh-CN" altLang="en-US" sz="4000" b="1" kern="1200" dirty="0" smtClean="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手机</a:t>
            </a:r>
            <a:r>
              <a:rPr lang="en-US" altLang="zh-CN" sz="4000" b="1" kern="1200" dirty="0" smtClean="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
            </a:r>
            <a:br>
              <a:rPr lang="en-US" altLang="zh-CN" sz="4000" b="1" kern="1200" dirty="0" smtClean="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br>
            <a:r>
              <a:rPr lang="zh-CN" altLang="en-US" sz="4000" b="1" kern="1200" dirty="0" smtClean="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射频</a:t>
            </a: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单元参考设计方案</a:t>
            </a:r>
          </a:p>
        </p:txBody>
      </p:sp>
      <p:pic>
        <p:nvPicPr>
          <p:cNvPr id="73731" name="Picture 4"/>
          <p:cNvPicPr>
            <a:picLocks noChangeAspect="1" noChangeArrowheads="1"/>
          </p:cNvPicPr>
          <p:nvPr/>
        </p:nvPicPr>
        <p:blipFill>
          <a:blip r:embed="rId2" cstate="print"/>
          <a:srcRect l="9000" t="14400" r="9000" b="10800"/>
          <a:stretch>
            <a:fillRect/>
          </a:stretch>
        </p:blipFill>
        <p:spPr bwMode="auto">
          <a:xfrm>
            <a:off x="152400" y="1524000"/>
            <a:ext cx="8896350" cy="5072062"/>
          </a:xfrm>
          <a:prstGeom prst="rect">
            <a:avLst/>
          </a:prstGeom>
          <a:noFill/>
          <a:ln w="9525" algn="ctr">
            <a:noFill/>
            <a:miter lim="800000"/>
            <a:headEnd/>
            <a:tailEnd type="none" w="med" len="lg"/>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87</a:t>
            </a:fld>
            <a:endParaRPr lang="en-US" altLang="zh-CN"/>
          </a:p>
        </p:txBody>
      </p:sp>
    </p:spTree>
    <p:extLst>
      <p:ext uri="{BB962C8B-B14F-4D97-AF65-F5344CB8AC3E}">
        <p14:creationId xmlns:p14="http://schemas.microsoft.com/office/powerpoint/2010/main" val="43630197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239713" y="152400"/>
            <a:ext cx="8761412" cy="1143001"/>
          </a:xfrm>
        </p:spPr>
        <p:txBody>
          <a:bodyPr/>
          <a:lstStyle/>
          <a:p>
            <a:r>
              <a:rPr lang="en-US" altLang="zh-CN"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WCDMA/GSM</a:t>
            </a: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双频双模</a:t>
            </a:r>
            <a:r>
              <a:rPr lang="zh-CN" altLang="en-US" sz="4000" b="1" kern="1200" dirty="0" smtClean="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手机</a:t>
            </a:r>
            <a:r>
              <a:rPr lang="en-US" altLang="zh-CN" sz="4000" b="1" kern="1200" dirty="0" smtClean="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
            </a:r>
            <a:br>
              <a:rPr lang="en-US" altLang="zh-CN" sz="4000" b="1" kern="1200" dirty="0" smtClean="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br>
            <a:r>
              <a:rPr lang="zh-CN" altLang="en-US" sz="4000" b="1" kern="1200" dirty="0" smtClean="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射频</a:t>
            </a: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单元参考设计方案</a:t>
            </a:r>
          </a:p>
        </p:txBody>
      </p:sp>
      <p:pic>
        <p:nvPicPr>
          <p:cNvPr id="74755" name="Picture 4"/>
          <p:cNvPicPr>
            <a:picLocks noChangeAspect="1" noChangeArrowheads="1"/>
          </p:cNvPicPr>
          <p:nvPr/>
        </p:nvPicPr>
        <p:blipFill>
          <a:blip r:embed="rId2" cstate="print"/>
          <a:srcRect l="17999" t="21600" r="9000" b="21600"/>
          <a:stretch>
            <a:fillRect/>
          </a:stretch>
        </p:blipFill>
        <p:spPr bwMode="auto">
          <a:xfrm>
            <a:off x="142081" y="1676400"/>
            <a:ext cx="8956675" cy="4357687"/>
          </a:xfrm>
          <a:prstGeom prst="rect">
            <a:avLst/>
          </a:prstGeom>
          <a:noFill/>
          <a:ln w="9525" algn="ctr">
            <a:noFill/>
            <a:miter lim="800000"/>
            <a:headEnd/>
            <a:tailEnd type="none" w="med" len="lg"/>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88</a:t>
            </a:fld>
            <a:endParaRPr lang="en-US" altLang="zh-CN"/>
          </a:p>
        </p:txBody>
      </p:sp>
    </p:spTree>
    <p:extLst>
      <p:ext uri="{BB962C8B-B14F-4D97-AF65-F5344CB8AC3E}">
        <p14:creationId xmlns:p14="http://schemas.microsoft.com/office/powerpoint/2010/main" val="189144356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endParaRPr lang="zh-CN" altLang="en-US" smtClean="0"/>
          </a:p>
        </p:txBody>
      </p:sp>
      <p:pic>
        <p:nvPicPr>
          <p:cNvPr id="75779" name="Picture 4"/>
          <p:cNvPicPr>
            <a:picLocks noChangeAspect="1" noChangeArrowheads="1"/>
          </p:cNvPicPr>
          <p:nvPr/>
        </p:nvPicPr>
        <p:blipFill>
          <a:blip r:embed="rId2" cstate="print"/>
          <a:srcRect l="17999" t="21600" r="6750" b="10800"/>
          <a:stretch>
            <a:fillRect/>
          </a:stretch>
        </p:blipFill>
        <p:spPr bwMode="auto">
          <a:xfrm>
            <a:off x="500063" y="1285875"/>
            <a:ext cx="8397875" cy="4714875"/>
          </a:xfrm>
          <a:prstGeom prst="rect">
            <a:avLst/>
          </a:prstGeom>
          <a:noFill/>
          <a:ln w="9525" algn="ctr">
            <a:noFill/>
            <a:miter lim="800000"/>
            <a:headEnd/>
            <a:tailEnd type="none" w="med" len="lg"/>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89</a:t>
            </a:fld>
            <a:endParaRPr lang="en-US" altLang="zh-CN"/>
          </a:p>
        </p:txBody>
      </p:sp>
    </p:spTree>
    <p:extLst>
      <p:ext uri="{BB962C8B-B14F-4D97-AF65-F5344CB8AC3E}">
        <p14:creationId xmlns:p14="http://schemas.microsoft.com/office/powerpoint/2010/main" val="27497396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r>
              <a:rPr lang="zh-CN" altLang="en-US" sz="4000" b="1" kern="1200" dirty="0">
                <a:solidFill>
                  <a:srgbClr val="381850"/>
                </a:solidFill>
                <a:latin typeface="微软雅黑" panose="020B0503020204020204" pitchFamily="34" charset="-122"/>
                <a:ea typeface="微软雅黑" panose="020B0503020204020204" pitchFamily="34" charset="-122"/>
              </a:rPr>
              <a:t>功分器</a:t>
            </a:r>
          </a:p>
        </p:txBody>
      </p:sp>
      <p:pic>
        <p:nvPicPr>
          <p:cNvPr id="162818" name="Picture 2" descr="“威尔金森功分器”的图片搜索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6824" y="2362200"/>
            <a:ext cx="4308475" cy="3368332"/>
          </a:xfrm>
          <a:prstGeom prst="rect">
            <a:avLst/>
          </a:prstGeom>
          <a:noFill/>
          <a:extLst>
            <a:ext uri="{909E8E84-426E-40DD-AFC4-6F175D3DCCD1}">
              <a14:hiddenFill xmlns:a14="http://schemas.microsoft.com/office/drawing/2010/main">
                <a:solidFill>
                  <a:srgbClr val="FFFFFF"/>
                </a:solidFill>
              </a14:hiddenFill>
            </a:ext>
          </a:extLst>
        </p:spPr>
      </p:pic>
      <p:pic>
        <p:nvPicPr>
          <p:cNvPr id="162820" name="Picture 4" descr="“威尔金森功分器”的图片搜索结果"/>
          <p:cNvPicPr>
            <a:picLocks noChangeAspect="1" noChangeArrowheads="1"/>
          </p:cNvPicPr>
          <p:nvPr/>
        </p:nvPicPr>
        <p:blipFill rotWithShape="1">
          <a:blip r:embed="rId3">
            <a:extLst>
              <a:ext uri="{28A0092B-C50C-407E-A947-70E740481C1C}">
                <a14:useLocalDpi xmlns:a14="http://schemas.microsoft.com/office/drawing/2010/main" val="0"/>
              </a:ext>
            </a:extLst>
          </a:blip>
          <a:srcRect l="2669" t="2327" r="5556" b="6976"/>
          <a:stretch/>
        </p:blipFill>
        <p:spPr bwMode="auto">
          <a:xfrm>
            <a:off x="2587075" y="2362200"/>
            <a:ext cx="4038600" cy="2971800"/>
          </a:xfrm>
          <a:prstGeom prst="rect">
            <a:avLst/>
          </a:prstGeom>
          <a:noFill/>
          <a:extLst>
            <a:ext uri="{909E8E84-426E-40DD-AFC4-6F175D3DCCD1}">
              <a14:hiddenFill xmlns:a14="http://schemas.microsoft.com/office/drawing/2010/main">
                <a:solidFill>
                  <a:srgbClr val="FFFFFF"/>
                </a:solidFill>
              </a14:hiddenFill>
            </a:ext>
          </a:extLst>
        </p:spPr>
      </p:pic>
      <p:pic>
        <p:nvPicPr>
          <p:cNvPr id="162822" name="Picture 6" descr="“多路功分器”的图片搜索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2118069"/>
            <a:ext cx="3333750" cy="3333750"/>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fld id="{BFEB24BD-BE86-410A-BF7A-1F4EAF97620B}" type="slidenum">
              <a:rPr lang="en-US" altLang="zh-CN" smtClean="0"/>
              <a:pPr/>
              <a:t>9</a:t>
            </a:fld>
            <a:endParaRPr lang="en-US" altLang="zh-CN"/>
          </a:p>
        </p:txBody>
      </p:sp>
    </p:spTree>
    <p:extLst>
      <p:ext uri="{BB962C8B-B14F-4D97-AF65-F5344CB8AC3E}">
        <p14:creationId xmlns:p14="http://schemas.microsoft.com/office/powerpoint/2010/main" val="203402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28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162820"/>
                                        </p:tgtEl>
                                      </p:cBhvr>
                                    </p:animEffect>
                                    <p:set>
                                      <p:cBhvr>
                                        <p:cTn id="11" dur="1" fill="hold">
                                          <p:stCondLst>
                                            <p:cond delay="499"/>
                                          </p:stCondLst>
                                        </p:cTn>
                                        <p:tgtEl>
                                          <p:spTgt spid="162820"/>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162818"/>
                                        </p:tgtEl>
                                        <p:attrNameLst>
                                          <p:attrName>style.visibility</p:attrName>
                                        </p:attrNameLst>
                                      </p:cBhvr>
                                      <p:to>
                                        <p:strVal val="visible"/>
                                      </p:to>
                                    </p:set>
                                    <p:anim calcmode="lin" valueType="num">
                                      <p:cBhvr additive="base">
                                        <p:cTn id="16" dur="500" fill="hold"/>
                                        <p:tgtEl>
                                          <p:spTgt spid="162818"/>
                                        </p:tgtEl>
                                        <p:attrNameLst>
                                          <p:attrName>ppt_x</p:attrName>
                                        </p:attrNameLst>
                                      </p:cBhvr>
                                      <p:tavLst>
                                        <p:tav tm="0">
                                          <p:val>
                                            <p:strVal val="#ppt_x"/>
                                          </p:val>
                                        </p:tav>
                                        <p:tav tm="100000">
                                          <p:val>
                                            <p:strVal val="#ppt_x"/>
                                          </p:val>
                                        </p:tav>
                                      </p:tavLst>
                                    </p:anim>
                                    <p:anim calcmode="lin" valueType="num">
                                      <p:cBhvr additive="base">
                                        <p:cTn id="17" dur="500" fill="hold"/>
                                        <p:tgtEl>
                                          <p:spTgt spid="162818"/>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xit" presetSubtype="4" fill="hold" nodeType="clickEffect">
                                  <p:stCondLst>
                                    <p:cond delay="0"/>
                                  </p:stCondLst>
                                  <p:childTnLst>
                                    <p:anim calcmode="lin" valueType="num">
                                      <p:cBhvr additive="base">
                                        <p:cTn id="21" dur="500"/>
                                        <p:tgtEl>
                                          <p:spTgt spid="162818"/>
                                        </p:tgtEl>
                                        <p:attrNameLst>
                                          <p:attrName>ppt_x</p:attrName>
                                        </p:attrNameLst>
                                      </p:cBhvr>
                                      <p:tavLst>
                                        <p:tav tm="0">
                                          <p:val>
                                            <p:strVal val="ppt_x"/>
                                          </p:val>
                                        </p:tav>
                                        <p:tav tm="100000">
                                          <p:val>
                                            <p:strVal val="ppt_x"/>
                                          </p:val>
                                        </p:tav>
                                      </p:tavLst>
                                    </p:anim>
                                    <p:anim calcmode="lin" valueType="num">
                                      <p:cBhvr additive="base">
                                        <p:cTn id="22" dur="500"/>
                                        <p:tgtEl>
                                          <p:spTgt spid="162818"/>
                                        </p:tgtEl>
                                        <p:attrNameLst>
                                          <p:attrName>ppt_y</p:attrName>
                                        </p:attrNameLst>
                                      </p:cBhvr>
                                      <p:tavLst>
                                        <p:tav tm="0">
                                          <p:val>
                                            <p:strVal val="ppt_y"/>
                                          </p:val>
                                        </p:tav>
                                        <p:tav tm="100000">
                                          <p:val>
                                            <p:strVal val="1+ppt_h/2"/>
                                          </p:val>
                                        </p:tav>
                                      </p:tavLst>
                                    </p:anim>
                                    <p:set>
                                      <p:cBhvr>
                                        <p:cTn id="23" dur="1" fill="hold">
                                          <p:stCondLst>
                                            <p:cond delay="499"/>
                                          </p:stCondLst>
                                        </p:cTn>
                                        <p:tgtEl>
                                          <p:spTgt spid="162818"/>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162822"/>
                                        </p:tgtEl>
                                        <p:attrNameLst>
                                          <p:attrName>style.visibility</p:attrName>
                                        </p:attrNameLst>
                                      </p:cBhvr>
                                      <p:to>
                                        <p:strVal val="visible"/>
                                      </p:to>
                                    </p:set>
                                    <p:animEffect transition="in" filter="barn(inVertical)">
                                      <p:cBhvr>
                                        <p:cTn id="28" dur="500"/>
                                        <p:tgtEl>
                                          <p:spTgt spid="162822"/>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xit" presetSubtype="21" fill="hold" nodeType="clickEffect">
                                  <p:stCondLst>
                                    <p:cond delay="0"/>
                                  </p:stCondLst>
                                  <p:childTnLst>
                                    <p:animEffect transition="out" filter="barn(inVertical)">
                                      <p:cBhvr>
                                        <p:cTn id="32" dur="500"/>
                                        <p:tgtEl>
                                          <p:spTgt spid="162822"/>
                                        </p:tgtEl>
                                      </p:cBhvr>
                                    </p:animEffect>
                                    <p:set>
                                      <p:cBhvr>
                                        <p:cTn id="33" dur="1" fill="hold">
                                          <p:stCondLst>
                                            <p:cond delay="499"/>
                                          </p:stCondLst>
                                        </p:cTn>
                                        <p:tgtEl>
                                          <p:spTgt spid="1628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838200" y="152400"/>
            <a:ext cx="7793037" cy="1143000"/>
          </a:xfrm>
        </p:spPr>
        <p:txBody>
          <a:bodyPr/>
          <a:lstStyle/>
          <a:p>
            <a:r>
              <a:rPr lang="en-US" altLang="zh-CN"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GSM+WCDMA </a:t>
            </a: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手机</a:t>
            </a:r>
            <a:r>
              <a:rPr lang="zh-CN" altLang="en-US" sz="4000" b="1" kern="1200" dirty="0" smtClean="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射频</a:t>
            </a:r>
            <a:r>
              <a:rPr lang="en-US" altLang="zh-CN" sz="4000" b="1" kern="1200" dirty="0" smtClean="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
            </a:r>
            <a:br>
              <a:rPr lang="en-US" altLang="zh-CN" sz="4000" b="1" kern="1200" dirty="0" smtClean="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br>
            <a:r>
              <a:rPr lang="zh-CN" altLang="en-US" sz="4000" b="1" kern="1200" dirty="0" smtClean="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详细</a:t>
            </a: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功能框图</a:t>
            </a:r>
          </a:p>
        </p:txBody>
      </p:sp>
      <p:pic>
        <p:nvPicPr>
          <p:cNvPr id="76803" name="Picture 4"/>
          <p:cNvPicPr>
            <a:picLocks noChangeAspect="1" noChangeArrowheads="1"/>
          </p:cNvPicPr>
          <p:nvPr/>
        </p:nvPicPr>
        <p:blipFill>
          <a:blip r:embed="rId2" cstate="print"/>
          <a:srcRect l="17999" t="17999" r="13499" b="10800"/>
          <a:stretch>
            <a:fillRect/>
          </a:stretch>
        </p:blipFill>
        <p:spPr bwMode="auto">
          <a:xfrm>
            <a:off x="762000" y="1600200"/>
            <a:ext cx="7562850" cy="4912740"/>
          </a:xfrm>
          <a:prstGeom prst="rect">
            <a:avLst/>
          </a:prstGeom>
          <a:noFill/>
          <a:ln w="9525" algn="ctr">
            <a:noFill/>
            <a:miter lim="800000"/>
            <a:headEnd/>
            <a:tailEnd type="none" w="med" len="lg"/>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90</a:t>
            </a:fld>
            <a:endParaRPr lang="en-US" altLang="zh-CN"/>
          </a:p>
        </p:txBody>
      </p:sp>
    </p:spTree>
    <p:extLst>
      <p:ext uri="{BB962C8B-B14F-4D97-AF65-F5344CB8AC3E}">
        <p14:creationId xmlns:p14="http://schemas.microsoft.com/office/powerpoint/2010/main" val="237223324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381000" y="152400"/>
            <a:ext cx="8688387" cy="1143000"/>
          </a:xfrm>
        </p:spPr>
        <p:txBody>
          <a:bodyPr/>
          <a:lstStyle/>
          <a:p>
            <a:r>
              <a:rPr lang="en-US" altLang="zh-CN"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WCDMA/GSM</a:t>
            </a: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双频双模</a:t>
            </a:r>
            <a:r>
              <a:rPr lang="zh-CN" altLang="en-US" sz="4000" b="1" kern="1200" dirty="0" smtClean="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手机</a:t>
            </a:r>
            <a:r>
              <a:rPr lang="en-US" altLang="zh-CN" sz="4000" b="1" kern="1200" dirty="0" smtClean="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
            </a:r>
            <a:br>
              <a:rPr lang="en-US" altLang="zh-CN" sz="4000" b="1" kern="1200" dirty="0" smtClean="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br>
            <a:r>
              <a:rPr lang="zh-CN" altLang="en-US" sz="4000" b="1" kern="1200" dirty="0" smtClean="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射频</a:t>
            </a: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单元参考设计方案</a:t>
            </a:r>
          </a:p>
        </p:txBody>
      </p:sp>
      <p:pic>
        <p:nvPicPr>
          <p:cNvPr id="77827" name="Picture 4"/>
          <p:cNvPicPr>
            <a:picLocks noChangeAspect="1" noChangeArrowheads="1"/>
          </p:cNvPicPr>
          <p:nvPr/>
        </p:nvPicPr>
        <p:blipFill>
          <a:blip r:embed="rId2" cstate="print"/>
          <a:srcRect l="17999" t="21600" r="9000" b="10800"/>
          <a:stretch>
            <a:fillRect/>
          </a:stretch>
        </p:blipFill>
        <p:spPr bwMode="auto">
          <a:xfrm>
            <a:off x="628528" y="1524000"/>
            <a:ext cx="8497887" cy="4921250"/>
          </a:xfrm>
          <a:prstGeom prst="rect">
            <a:avLst/>
          </a:prstGeom>
          <a:noFill/>
          <a:ln w="9525" algn="ctr">
            <a:noFill/>
            <a:miter lim="800000"/>
            <a:headEnd/>
            <a:tailEnd type="none" w="med" len="lg"/>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91</a:t>
            </a:fld>
            <a:endParaRPr lang="en-US" altLang="zh-CN"/>
          </a:p>
        </p:txBody>
      </p:sp>
    </p:spTree>
    <p:extLst>
      <p:ext uri="{BB962C8B-B14F-4D97-AF65-F5344CB8AC3E}">
        <p14:creationId xmlns:p14="http://schemas.microsoft.com/office/powerpoint/2010/main" val="1697110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2400" y="152400"/>
            <a:ext cx="3048000" cy="1143000"/>
          </a:xfrm>
        </p:spPr>
        <p:txBody>
          <a:bodyPr/>
          <a:lstStyle/>
          <a:p>
            <a:r>
              <a:rPr lang="en-US" altLang="zh-CN"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AD9371</a:t>
            </a:r>
            <a:endPar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4" name="图片 3"/>
          <p:cNvPicPr>
            <a:picLocks noChangeAspect="1"/>
          </p:cNvPicPr>
          <p:nvPr/>
        </p:nvPicPr>
        <p:blipFill rotWithShape="1">
          <a:blip r:embed="rId2"/>
          <a:srcRect l="59497" t="13412" r="9611" b="7870"/>
          <a:stretch/>
        </p:blipFill>
        <p:spPr>
          <a:xfrm>
            <a:off x="4724400" y="62089"/>
            <a:ext cx="4267200" cy="6795911"/>
          </a:xfrm>
          <a:prstGeom prst="rect">
            <a:avLst/>
          </a:prstGeom>
        </p:spPr>
      </p:pic>
      <p:sp>
        <p:nvSpPr>
          <p:cNvPr id="5" name="文本框 4"/>
          <p:cNvSpPr txBox="1"/>
          <p:nvPr/>
        </p:nvSpPr>
        <p:spPr>
          <a:xfrm>
            <a:off x="457200" y="1151523"/>
            <a:ext cx="4191000" cy="5093702"/>
          </a:xfrm>
          <a:prstGeom prst="rect">
            <a:avLst/>
          </a:prstGeom>
          <a:noFill/>
        </p:spPr>
        <p:txBody>
          <a:bodyPr wrap="square" rtlCol="0">
            <a:spAutoFit/>
          </a:bodyPr>
          <a:lstStyle/>
          <a:p>
            <a:pPr>
              <a:lnSpc>
                <a:spcPts val="3000"/>
              </a:lnSpc>
            </a:pPr>
            <a:r>
              <a:rPr lang="zh-CN" altLang="en-US" sz="2000" b="1" dirty="0">
                <a:solidFill>
                  <a:srgbClr val="0000FF"/>
                </a:solidFill>
                <a:latin typeface="Times New Roman" panose="02020603050405020304" pitchFamily="18" charset="0"/>
                <a:ea typeface="+mn-ea"/>
                <a:cs typeface="Times New Roman" panose="02020603050405020304" pitchFamily="18" charset="0"/>
              </a:rPr>
              <a:t>优势和特点</a:t>
            </a:r>
          </a:p>
          <a:p>
            <a:pPr marL="342900" indent="-342900">
              <a:lnSpc>
                <a:spcPts val="3000"/>
              </a:lnSpc>
              <a:buClr>
                <a:srgbClr val="0000FF"/>
              </a:buClr>
              <a:buFont typeface="Wingdings" panose="05000000000000000000" pitchFamily="2" charset="2"/>
              <a:buChar char="Ø"/>
            </a:pPr>
            <a:r>
              <a:rPr lang="zh-CN" altLang="en-US" b="1" dirty="0">
                <a:latin typeface="Times New Roman" panose="02020603050405020304" pitchFamily="18" charset="0"/>
                <a:ea typeface="+mn-ea"/>
                <a:cs typeface="Times New Roman" panose="02020603050405020304" pitchFamily="18" charset="0"/>
              </a:rPr>
              <a:t>双通道差分发射器</a:t>
            </a:r>
            <a:r>
              <a:rPr lang="en-US" altLang="zh-CN" b="1" dirty="0">
                <a:latin typeface="Times New Roman" panose="02020603050405020304" pitchFamily="18" charset="0"/>
                <a:ea typeface="+mn-ea"/>
                <a:cs typeface="Times New Roman" panose="02020603050405020304" pitchFamily="18" charset="0"/>
              </a:rPr>
              <a:t>(</a:t>
            </a:r>
            <a:r>
              <a:rPr lang="en-US" altLang="zh-CN" b="1" dirty="0" err="1">
                <a:latin typeface="Times New Roman" panose="02020603050405020304" pitchFamily="18" charset="0"/>
                <a:ea typeface="+mn-ea"/>
                <a:cs typeface="Times New Roman" panose="02020603050405020304" pitchFamily="18" charset="0"/>
              </a:rPr>
              <a:t>Tx</a:t>
            </a:r>
            <a:r>
              <a:rPr lang="en-US" altLang="zh-CN" b="1" dirty="0" smtClean="0">
                <a:latin typeface="Times New Roman" panose="02020603050405020304" pitchFamily="18" charset="0"/>
                <a:ea typeface="+mn-ea"/>
                <a:cs typeface="Times New Roman" panose="02020603050405020304" pitchFamily="18" charset="0"/>
              </a:rPr>
              <a:t>)</a:t>
            </a:r>
          </a:p>
          <a:p>
            <a:pPr marL="342900" indent="-342900">
              <a:lnSpc>
                <a:spcPts val="3000"/>
              </a:lnSpc>
              <a:buClr>
                <a:srgbClr val="0000FF"/>
              </a:buClr>
              <a:buFont typeface="Wingdings" panose="05000000000000000000" pitchFamily="2" charset="2"/>
              <a:buChar char="Ø"/>
            </a:pPr>
            <a:r>
              <a:rPr lang="zh-CN" altLang="en-US" b="1" dirty="0">
                <a:latin typeface="Times New Roman" panose="02020603050405020304" pitchFamily="18" charset="0"/>
                <a:ea typeface="+mn-ea"/>
                <a:cs typeface="Times New Roman" panose="02020603050405020304" pitchFamily="18" charset="0"/>
              </a:rPr>
              <a:t>双通道差分接收器</a:t>
            </a:r>
            <a:r>
              <a:rPr lang="en-US" altLang="zh-CN" b="1" dirty="0">
                <a:latin typeface="Times New Roman" panose="02020603050405020304" pitchFamily="18" charset="0"/>
                <a:ea typeface="+mn-ea"/>
                <a:cs typeface="Times New Roman" panose="02020603050405020304" pitchFamily="18" charset="0"/>
              </a:rPr>
              <a:t>(</a:t>
            </a:r>
            <a:r>
              <a:rPr lang="en-US" altLang="zh-CN" b="1" dirty="0" err="1">
                <a:latin typeface="Times New Roman" panose="02020603050405020304" pitchFamily="18" charset="0"/>
                <a:ea typeface="+mn-ea"/>
                <a:cs typeface="Times New Roman" panose="02020603050405020304" pitchFamily="18" charset="0"/>
              </a:rPr>
              <a:t>Tx</a:t>
            </a:r>
            <a:r>
              <a:rPr lang="en-US" altLang="zh-CN" b="1" dirty="0" smtClean="0">
                <a:latin typeface="Times New Roman" panose="02020603050405020304" pitchFamily="18" charset="0"/>
                <a:ea typeface="+mn-ea"/>
                <a:cs typeface="Times New Roman" panose="02020603050405020304" pitchFamily="18" charset="0"/>
              </a:rPr>
              <a:t>)</a:t>
            </a:r>
          </a:p>
          <a:p>
            <a:pPr marL="342900" indent="-342900">
              <a:lnSpc>
                <a:spcPts val="3000"/>
              </a:lnSpc>
              <a:buClr>
                <a:srgbClr val="0000FF"/>
              </a:buClr>
              <a:buFont typeface="Wingdings" panose="05000000000000000000" pitchFamily="2" charset="2"/>
              <a:buChar char="Ø"/>
            </a:pPr>
            <a:r>
              <a:rPr lang="zh-CN" altLang="en-US" b="1" dirty="0">
                <a:latin typeface="Times New Roman" panose="02020603050405020304" pitchFamily="18" charset="0"/>
                <a:ea typeface="+mn-ea"/>
                <a:cs typeface="Times New Roman" panose="02020603050405020304" pitchFamily="18" charset="0"/>
              </a:rPr>
              <a:t>具有</a:t>
            </a:r>
            <a:r>
              <a:rPr lang="en-US" altLang="zh-CN" b="1" dirty="0">
                <a:latin typeface="Times New Roman" panose="02020603050405020304" pitchFamily="18" charset="0"/>
                <a:ea typeface="+mn-ea"/>
                <a:cs typeface="Times New Roman" panose="02020603050405020304" pitchFamily="18" charset="0"/>
              </a:rPr>
              <a:t>2</a:t>
            </a:r>
            <a:r>
              <a:rPr lang="zh-CN" altLang="en-US" b="1" dirty="0">
                <a:latin typeface="Times New Roman" panose="02020603050405020304" pitchFamily="18" charset="0"/>
                <a:ea typeface="+mn-ea"/>
                <a:cs typeface="Times New Roman" panose="02020603050405020304" pitchFamily="18" charset="0"/>
              </a:rPr>
              <a:t>个输入的观测接收器</a:t>
            </a:r>
            <a:r>
              <a:rPr lang="en-US" altLang="zh-CN" b="1" dirty="0">
                <a:latin typeface="Times New Roman" panose="02020603050405020304" pitchFamily="18" charset="0"/>
                <a:ea typeface="+mn-ea"/>
                <a:cs typeface="Times New Roman" panose="02020603050405020304" pitchFamily="18" charset="0"/>
              </a:rPr>
              <a:t>(</a:t>
            </a:r>
            <a:r>
              <a:rPr lang="en-US" altLang="zh-CN" b="1" dirty="0" err="1">
                <a:latin typeface="Times New Roman" panose="02020603050405020304" pitchFamily="18" charset="0"/>
                <a:ea typeface="+mn-ea"/>
                <a:cs typeface="Times New Roman" panose="02020603050405020304" pitchFamily="18" charset="0"/>
              </a:rPr>
              <a:t>ORx</a:t>
            </a:r>
            <a:r>
              <a:rPr lang="en-US" altLang="zh-CN" b="1" dirty="0" smtClean="0">
                <a:latin typeface="Times New Roman" panose="02020603050405020304" pitchFamily="18" charset="0"/>
                <a:ea typeface="+mn-ea"/>
                <a:cs typeface="Times New Roman" panose="02020603050405020304" pitchFamily="18" charset="0"/>
              </a:rPr>
              <a:t>)</a:t>
            </a:r>
          </a:p>
          <a:p>
            <a:pPr marL="342900" indent="-342900">
              <a:lnSpc>
                <a:spcPts val="3000"/>
              </a:lnSpc>
              <a:buClr>
                <a:srgbClr val="0000FF"/>
              </a:buClr>
              <a:buFont typeface="Wingdings" panose="05000000000000000000" pitchFamily="2" charset="2"/>
              <a:buChar char="Ø"/>
            </a:pPr>
            <a:r>
              <a:rPr lang="zh-CN" altLang="en-US" b="1" dirty="0">
                <a:latin typeface="Times New Roman" panose="02020603050405020304" pitchFamily="18" charset="0"/>
                <a:ea typeface="+mn-ea"/>
                <a:cs typeface="Times New Roman" panose="02020603050405020304" pitchFamily="18" charset="0"/>
              </a:rPr>
              <a:t>具有</a:t>
            </a:r>
            <a:r>
              <a:rPr lang="en-US" altLang="zh-CN" b="1" dirty="0">
                <a:latin typeface="Times New Roman" panose="02020603050405020304" pitchFamily="18" charset="0"/>
                <a:ea typeface="+mn-ea"/>
                <a:cs typeface="Times New Roman" panose="02020603050405020304" pitchFamily="18" charset="0"/>
              </a:rPr>
              <a:t>3</a:t>
            </a:r>
            <a:r>
              <a:rPr lang="zh-CN" altLang="en-US" b="1" dirty="0">
                <a:latin typeface="Times New Roman" panose="02020603050405020304" pitchFamily="18" charset="0"/>
                <a:ea typeface="+mn-ea"/>
                <a:cs typeface="Times New Roman" panose="02020603050405020304" pitchFamily="18" charset="0"/>
              </a:rPr>
              <a:t>个输入的嗅探器接收器</a:t>
            </a:r>
            <a:r>
              <a:rPr lang="en-US" altLang="zh-CN" b="1" dirty="0">
                <a:latin typeface="Times New Roman" panose="02020603050405020304" pitchFamily="18" charset="0"/>
                <a:ea typeface="+mn-ea"/>
                <a:cs typeface="Times New Roman" panose="02020603050405020304" pitchFamily="18" charset="0"/>
              </a:rPr>
              <a:t>(</a:t>
            </a:r>
            <a:r>
              <a:rPr lang="en-US" altLang="zh-CN" b="1" dirty="0" err="1">
                <a:latin typeface="Times New Roman" panose="02020603050405020304" pitchFamily="18" charset="0"/>
                <a:ea typeface="+mn-ea"/>
                <a:cs typeface="Times New Roman" panose="02020603050405020304" pitchFamily="18" charset="0"/>
              </a:rPr>
              <a:t>SnRx</a:t>
            </a:r>
            <a:r>
              <a:rPr lang="en-US" altLang="zh-CN" b="1" dirty="0" smtClean="0">
                <a:latin typeface="Times New Roman" panose="02020603050405020304" pitchFamily="18" charset="0"/>
                <a:ea typeface="+mn-ea"/>
                <a:cs typeface="Times New Roman" panose="02020603050405020304" pitchFamily="18" charset="0"/>
              </a:rPr>
              <a:t>)</a:t>
            </a:r>
          </a:p>
          <a:p>
            <a:pPr marL="342900" indent="-342900">
              <a:lnSpc>
                <a:spcPts val="3000"/>
              </a:lnSpc>
              <a:buClr>
                <a:srgbClr val="0000FF"/>
              </a:buClr>
              <a:buFont typeface="Wingdings" panose="05000000000000000000" pitchFamily="2" charset="2"/>
              <a:buChar char="Ø"/>
            </a:pPr>
            <a:r>
              <a:rPr lang="zh-CN" altLang="en-US" b="1" dirty="0">
                <a:latin typeface="Times New Roman" panose="02020603050405020304" pitchFamily="18" charset="0"/>
                <a:ea typeface="+mn-ea"/>
                <a:cs typeface="Times New Roman" panose="02020603050405020304" pitchFamily="18" charset="0"/>
              </a:rPr>
              <a:t>可调范围：</a:t>
            </a:r>
            <a:r>
              <a:rPr lang="en-US" altLang="zh-CN" b="1" dirty="0">
                <a:latin typeface="Times New Roman" panose="02020603050405020304" pitchFamily="18" charset="0"/>
                <a:ea typeface="+mn-ea"/>
                <a:cs typeface="Times New Roman" panose="02020603050405020304" pitchFamily="18" charset="0"/>
              </a:rPr>
              <a:t>300 MHz</a:t>
            </a:r>
            <a:r>
              <a:rPr lang="zh-CN" altLang="en-US" b="1" dirty="0">
                <a:latin typeface="Times New Roman" panose="02020603050405020304" pitchFamily="18" charset="0"/>
                <a:ea typeface="+mn-ea"/>
                <a:cs typeface="Times New Roman" panose="02020603050405020304" pitchFamily="18" charset="0"/>
              </a:rPr>
              <a:t>至</a:t>
            </a:r>
            <a:r>
              <a:rPr lang="en-US" altLang="zh-CN" b="1" dirty="0">
                <a:latin typeface="Times New Roman" panose="02020603050405020304" pitchFamily="18" charset="0"/>
                <a:ea typeface="+mn-ea"/>
                <a:cs typeface="Times New Roman" panose="02020603050405020304" pitchFamily="18" charset="0"/>
              </a:rPr>
              <a:t>6000 MHz</a:t>
            </a:r>
          </a:p>
          <a:p>
            <a:pPr marL="342900" indent="-342900">
              <a:lnSpc>
                <a:spcPts val="3000"/>
              </a:lnSpc>
              <a:buClr>
                <a:srgbClr val="0000FF"/>
              </a:buClr>
              <a:buFont typeface="Wingdings" panose="05000000000000000000" pitchFamily="2" charset="2"/>
              <a:buChar char="Ø"/>
            </a:pPr>
            <a:r>
              <a:rPr lang="en-US" altLang="zh-CN" b="1" dirty="0" err="1">
                <a:latin typeface="Times New Roman" panose="02020603050405020304" pitchFamily="18" charset="0"/>
                <a:ea typeface="+mn-ea"/>
                <a:cs typeface="Times New Roman" panose="02020603050405020304" pitchFamily="18" charset="0"/>
              </a:rPr>
              <a:t>Tx</a:t>
            </a:r>
            <a:r>
              <a:rPr lang="zh-CN" altLang="en-US" b="1" dirty="0">
                <a:latin typeface="Times New Roman" panose="02020603050405020304" pitchFamily="18" charset="0"/>
                <a:ea typeface="+mn-ea"/>
                <a:cs typeface="Times New Roman" panose="02020603050405020304" pitchFamily="18" charset="0"/>
              </a:rPr>
              <a:t>合成带宽</a:t>
            </a:r>
            <a:r>
              <a:rPr lang="en-US" altLang="zh-CN" b="1" dirty="0">
                <a:latin typeface="Times New Roman" panose="02020603050405020304" pitchFamily="18" charset="0"/>
                <a:ea typeface="+mn-ea"/>
                <a:cs typeface="Times New Roman" panose="02020603050405020304" pitchFamily="18" charset="0"/>
              </a:rPr>
              <a:t>(BW)</a:t>
            </a:r>
            <a:r>
              <a:rPr lang="zh-CN" altLang="en-US" b="1" dirty="0">
                <a:latin typeface="Times New Roman" panose="02020603050405020304" pitchFamily="18" charset="0"/>
                <a:ea typeface="+mn-ea"/>
                <a:cs typeface="Times New Roman" panose="02020603050405020304" pitchFamily="18" charset="0"/>
              </a:rPr>
              <a:t>：</a:t>
            </a:r>
            <a:r>
              <a:rPr lang="en-US" altLang="zh-CN" b="1" dirty="0">
                <a:latin typeface="Times New Roman" panose="02020603050405020304" pitchFamily="18" charset="0"/>
                <a:ea typeface="+mn-ea"/>
                <a:cs typeface="Times New Roman" panose="02020603050405020304" pitchFamily="18" charset="0"/>
              </a:rPr>
              <a:t>250 MHz</a:t>
            </a:r>
          </a:p>
          <a:p>
            <a:pPr marL="342900" indent="-342900">
              <a:lnSpc>
                <a:spcPts val="3000"/>
              </a:lnSpc>
              <a:buClr>
                <a:srgbClr val="0000FF"/>
              </a:buClr>
              <a:buFont typeface="Wingdings" panose="05000000000000000000" pitchFamily="2" charset="2"/>
              <a:buChar char="Ø"/>
            </a:pPr>
            <a:r>
              <a:rPr lang="en-US" altLang="zh-CN" b="1" dirty="0">
                <a:latin typeface="Times New Roman" panose="02020603050405020304" pitchFamily="18" charset="0"/>
                <a:ea typeface="+mn-ea"/>
                <a:cs typeface="Times New Roman" panose="02020603050405020304" pitchFamily="18" charset="0"/>
              </a:rPr>
              <a:t>Rx</a:t>
            </a:r>
            <a:r>
              <a:rPr lang="zh-CN" altLang="en-US" b="1" dirty="0">
                <a:latin typeface="Times New Roman" panose="02020603050405020304" pitchFamily="18" charset="0"/>
                <a:ea typeface="+mn-ea"/>
                <a:cs typeface="Times New Roman" panose="02020603050405020304" pitchFamily="18" charset="0"/>
              </a:rPr>
              <a:t>带宽：</a:t>
            </a:r>
            <a:r>
              <a:rPr lang="en-US" altLang="zh-CN" b="1" dirty="0">
                <a:latin typeface="Times New Roman" panose="02020603050405020304" pitchFamily="18" charset="0"/>
                <a:ea typeface="+mn-ea"/>
                <a:cs typeface="Times New Roman" panose="02020603050405020304" pitchFamily="18" charset="0"/>
              </a:rPr>
              <a:t>8 MHz</a:t>
            </a:r>
            <a:r>
              <a:rPr lang="zh-CN" altLang="en-US" b="1" dirty="0">
                <a:latin typeface="Times New Roman" panose="02020603050405020304" pitchFamily="18" charset="0"/>
                <a:ea typeface="+mn-ea"/>
                <a:cs typeface="Times New Roman" panose="02020603050405020304" pitchFamily="18" charset="0"/>
              </a:rPr>
              <a:t>至</a:t>
            </a:r>
            <a:r>
              <a:rPr lang="en-US" altLang="zh-CN" b="1" dirty="0">
                <a:latin typeface="Times New Roman" panose="02020603050405020304" pitchFamily="18" charset="0"/>
                <a:ea typeface="+mn-ea"/>
                <a:cs typeface="Times New Roman" panose="02020603050405020304" pitchFamily="18" charset="0"/>
              </a:rPr>
              <a:t>100 MHz</a:t>
            </a:r>
          </a:p>
          <a:p>
            <a:pPr marL="342900" indent="-342900">
              <a:lnSpc>
                <a:spcPts val="3000"/>
              </a:lnSpc>
              <a:buClr>
                <a:srgbClr val="0000FF"/>
              </a:buClr>
              <a:buFont typeface="Wingdings" panose="05000000000000000000" pitchFamily="2" charset="2"/>
              <a:buChar char="Ø"/>
            </a:pPr>
            <a:r>
              <a:rPr lang="zh-CN" altLang="en-US" b="1" dirty="0">
                <a:latin typeface="Times New Roman" panose="02020603050405020304" pitchFamily="18" charset="0"/>
                <a:ea typeface="+mn-ea"/>
                <a:cs typeface="Times New Roman" panose="02020603050405020304" pitchFamily="18" charset="0"/>
              </a:rPr>
              <a:t>支持频分双工</a:t>
            </a:r>
            <a:r>
              <a:rPr lang="en-US" altLang="zh-CN" b="1" dirty="0">
                <a:latin typeface="Times New Roman" panose="02020603050405020304" pitchFamily="18" charset="0"/>
                <a:ea typeface="+mn-ea"/>
                <a:cs typeface="Times New Roman" panose="02020603050405020304" pitchFamily="18" charset="0"/>
              </a:rPr>
              <a:t>(FDD)</a:t>
            </a:r>
            <a:r>
              <a:rPr lang="zh-CN" altLang="en-US" b="1" dirty="0">
                <a:latin typeface="Times New Roman" panose="02020603050405020304" pitchFamily="18" charset="0"/>
                <a:ea typeface="+mn-ea"/>
                <a:cs typeface="Times New Roman" panose="02020603050405020304" pitchFamily="18" charset="0"/>
              </a:rPr>
              <a:t>和时分双工</a:t>
            </a:r>
            <a:r>
              <a:rPr lang="en-US" altLang="zh-CN" b="1" dirty="0">
                <a:latin typeface="Times New Roman" panose="02020603050405020304" pitchFamily="18" charset="0"/>
                <a:ea typeface="+mn-ea"/>
                <a:cs typeface="Times New Roman" panose="02020603050405020304" pitchFamily="18" charset="0"/>
              </a:rPr>
              <a:t>(TDD)</a:t>
            </a:r>
            <a:r>
              <a:rPr lang="zh-CN" altLang="en-US" b="1" dirty="0">
                <a:latin typeface="Times New Roman" panose="02020603050405020304" pitchFamily="18" charset="0"/>
                <a:ea typeface="+mn-ea"/>
                <a:cs typeface="Times New Roman" panose="02020603050405020304" pitchFamily="18" charset="0"/>
              </a:rPr>
              <a:t>工作模式</a:t>
            </a:r>
          </a:p>
          <a:p>
            <a:pPr marL="342900" indent="-342900">
              <a:lnSpc>
                <a:spcPts val="3000"/>
              </a:lnSpc>
              <a:buClr>
                <a:srgbClr val="0000FF"/>
              </a:buClr>
              <a:buFont typeface="Wingdings" panose="05000000000000000000" pitchFamily="2" charset="2"/>
              <a:buChar char="Ø"/>
            </a:pPr>
            <a:r>
              <a:rPr lang="zh-CN" altLang="en-US" b="1" dirty="0">
                <a:latin typeface="Times New Roman" panose="02020603050405020304" pitchFamily="18" charset="0"/>
                <a:ea typeface="+mn-ea"/>
                <a:cs typeface="Times New Roman" panose="02020603050405020304" pitchFamily="18" charset="0"/>
              </a:rPr>
              <a:t>完全集成的独立小数</a:t>
            </a:r>
            <a:r>
              <a:rPr lang="en-US" altLang="zh-CN" b="1" dirty="0">
                <a:latin typeface="Times New Roman" panose="02020603050405020304" pitchFamily="18" charset="0"/>
                <a:ea typeface="+mn-ea"/>
                <a:cs typeface="Times New Roman" panose="02020603050405020304" pitchFamily="18" charset="0"/>
              </a:rPr>
              <a:t>N</a:t>
            </a:r>
            <a:r>
              <a:rPr lang="zh-CN" altLang="en-US" b="1" dirty="0">
                <a:latin typeface="Times New Roman" panose="02020603050405020304" pitchFamily="18" charset="0"/>
                <a:ea typeface="+mn-ea"/>
                <a:cs typeface="Times New Roman" panose="02020603050405020304" pitchFamily="18" charset="0"/>
              </a:rPr>
              <a:t>分频射频</a:t>
            </a:r>
            <a:r>
              <a:rPr lang="en-US" altLang="zh-CN" b="1" dirty="0">
                <a:latin typeface="Times New Roman" panose="02020603050405020304" pitchFamily="18" charset="0"/>
                <a:ea typeface="+mn-ea"/>
                <a:cs typeface="Times New Roman" panose="02020603050405020304" pitchFamily="18" charset="0"/>
              </a:rPr>
              <a:t>(RF)</a:t>
            </a:r>
            <a:r>
              <a:rPr lang="zh-CN" altLang="en-US" b="1" dirty="0">
                <a:latin typeface="Times New Roman" panose="02020603050405020304" pitchFamily="18" charset="0"/>
                <a:ea typeface="+mn-ea"/>
                <a:cs typeface="Times New Roman" panose="02020603050405020304" pitchFamily="18" charset="0"/>
              </a:rPr>
              <a:t>，用于</a:t>
            </a:r>
            <a:r>
              <a:rPr lang="en-US" altLang="zh-CN" b="1" dirty="0" err="1">
                <a:latin typeface="Times New Roman" panose="02020603050405020304" pitchFamily="18" charset="0"/>
                <a:ea typeface="+mn-ea"/>
                <a:cs typeface="Times New Roman" panose="02020603050405020304" pitchFamily="18" charset="0"/>
              </a:rPr>
              <a:t>Tx</a:t>
            </a:r>
            <a:r>
              <a:rPr lang="zh-CN" altLang="en-US" b="1" dirty="0">
                <a:latin typeface="Times New Roman" panose="02020603050405020304" pitchFamily="18" charset="0"/>
                <a:ea typeface="+mn-ea"/>
                <a:cs typeface="Times New Roman" panose="02020603050405020304" pitchFamily="18" charset="0"/>
              </a:rPr>
              <a:t>、</a:t>
            </a:r>
            <a:r>
              <a:rPr lang="en-US" altLang="zh-CN" b="1" dirty="0">
                <a:latin typeface="Times New Roman" panose="02020603050405020304" pitchFamily="18" charset="0"/>
                <a:ea typeface="+mn-ea"/>
                <a:cs typeface="Times New Roman" panose="02020603050405020304" pitchFamily="18" charset="0"/>
              </a:rPr>
              <a:t>Rx</a:t>
            </a:r>
            <a:r>
              <a:rPr lang="zh-CN" altLang="en-US" b="1" dirty="0">
                <a:latin typeface="Times New Roman" panose="02020603050405020304" pitchFamily="18" charset="0"/>
                <a:ea typeface="+mn-ea"/>
                <a:cs typeface="Times New Roman" panose="02020603050405020304" pitchFamily="18" charset="0"/>
              </a:rPr>
              <a:t>、</a:t>
            </a:r>
            <a:r>
              <a:rPr lang="en-US" altLang="zh-CN" b="1" dirty="0" err="1">
                <a:latin typeface="Times New Roman" panose="02020603050405020304" pitchFamily="18" charset="0"/>
                <a:ea typeface="+mn-ea"/>
                <a:cs typeface="Times New Roman" panose="02020603050405020304" pitchFamily="18" charset="0"/>
              </a:rPr>
              <a:t>ORx</a:t>
            </a:r>
            <a:r>
              <a:rPr lang="zh-CN" altLang="en-US" b="1" dirty="0">
                <a:latin typeface="Times New Roman" panose="02020603050405020304" pitchFamily="18" charset="0"/>
                <a:ea typeface="+mn-ea"/>
                <a:cs typeface="Times New Roman" panose="02020603050405020304" pitchFamily="18" charset="0"/>
              </a:rPr>
              <a:t>和时钟生成</a:t>
            </a:r>
          </a:p>
          <a:p>
            <a:pPr marL="342900" indent="-342900">
              <a:lnSpc>
                <a:spcPts val="3000"/>
              </a:lnSpc>
              <a:buClr>
                <a:srgbClr val="0000FF"/>
              </a:buClr>
              <a:buFont typeface="Wingdings" panose="05000000000000000000" pitchFamily="2" charset="2"/>
              <a:buChar char="Ø"/>
            </a:pPr>
            <a:r>
              <a:rPr lang="en-US" altLang="zh-CN" b="1" dirty="0">
                <a:latin typeface="Times New Roman" panose="02020603050405020304" pitchFamily="18" charset="0"/>
                <a:ea typeface="+mn-ea"/>
                <a:cs typeface="Times New Roman" panose="02020603050405020304" pitchFamily="18" charset="0"/>
              </a:rPr>
              <a:t>JESD204B</a:t>
            </a:r>
            <a:r>
              <a:rPr lang="zh-CN" altLang="en-US" b="1" dirty="0">
                <a:latin typeface="Times New Roman" panose="02020603050405020304" pitchFamily="18" charset="0"/>
                <a:ea typeface="+mn-ea"/>
                <a:cs typeface="Times New Roman" panose="02020603050405020304" pitchFamily="18" charset="0"/>
              </a:rPr>
              <a:t>数字</a:t>
            </a:r>
            <a:r>
              <a:rPr lang="zh-CN" altLang="en-US" b="1" dirty="0" smtClean="0">
                <a:latin typeface="Times New Roman" panose="02020603050405020304" pitchFamily="18" charset="0"/>
                <a:ea typeface="+mn-ea"/>
                <a:cs typeface="Times New Roman" panose="02020603050405020304" pitchFamily="18" charset="0"/>
              </a:rPr>
              <a:t>接口</a:t>
            </a:r>
            <a:endParaRPr lang="en-US" altLang="zh-CN" b="1" dirty="0">
              <a:latin typeface="Times New Roman" panose="02020603050405020304" pitchFamily="18" charset="0"/>
              <a:ea typeface="+mn-ea"/>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BFEB24BD-BE86-410A-BF7A-1F4EAF97620B}" type="slidenum">
              <a:rPr lang="en-US" altLang="zh-CN" smtClean="0"/>
              <a:pPr/>
              <a:t>92</a:t>
            </a:fld>
            <a:endParaRPr lang="en-US" altLang="zh-CN"/>
          </a:p>
        </p:txBody>
      </p:sp>
    </p:spTree>
    <p:extLst>
      <p:ext uri="{BB962C8B-B14F-4D97-AF65-F5344CB8AC3E}">
        <p14:creationId xmlns:p14="http://schemas.microsoft.com/office/powerpoint/2010/main" val="247973189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381000"/>
            <a:ext cx="8458200" cy="5940425"/>
          </a:xfrm>
        </p:spPr>
        <p:txBody>
          <a:bodyPr/>
          <a:lstStyle/>
          <a:p>
            <a:r>
              <a:rPr lang="zh-CN" altLang="en-US" sz="1400" dirty="0"/>
              <a:t>产品详情</a:t>
            </a:r>
          </a:p>
          <a:p>
            <a:r>
              <a:rPr lang="en-US" altLang="zh-CN" sz="1400" dirty="0"/>
              <a:t>AD9371</a:t>
            </a:r>
            <a:r>
              <a:rPr lang="zh-CN" altLang="en-US" sz="1400" dirty="0"/>
              <a:t>是一款高度集成的宽带</a:t>
            </a:r>
            <a:r>
              <a:rPr lang="en-US" altLang="zh-CN" sz="1400" dirty="0"/>
              <a:t>RF</a:t>
            </a:r>
            <a:r>
              <a:rPr lang="zh-CN" altLang="en-US" sz="1400" dirty="0"/>
              <a:t>收发器，提供双通道发射器和接收器、集成式频率合成器和测试和数字信号处理功能。</a:t>
            </a:r>
            <a:r>
              <a:rPr lang="en-US" altLang="zh-CN" sz="1400" dirty="0"/>
              <a:t>IC</a:t>
            </a:r>
            <a:r>
              <a:rPr lang="zh-CN" altLang="en-US" sz="1400" dirty="0"/>
              <a:t>提供</a:t>
            </a:r>
            <a:r>
              <a:rPr lang="en-US" altLang="zh-CN" sz="1400" dirty="0"/>
              <a:t>FDD</a:t>
            </a:r>
            <a:r>
              <a:rPr lang="zh-CN" altLang="en-US" sz="1400" dirty="0"/>
              <a:t>和</a:t>
            </a:r>
            <a:r>
              <a:rPr lang="en-US" altLang="zh-CN" sz="1400" dirty="0"/>
              <a:t>TDD</a:t>
            </a:r>
            <a:r>
              <a:rPr lang="zh-CN" altLang="en-US" sz="1400" dirty="0"/>
              <a:t>应用中</a:t>
            </a:r>
            <a:r>
              <a:rPr lang="en-US" altLang="zh-CN" sz="1400" dirty="0"/>
              <a:t>3G/4G</a:t>
            </a:r>
            <a:r>
              <a:rPr lang="zh-CN" altLang="en-US" sz="1400" dirty="0"/>
              <a:t>微和宏基站设备所需的灵活高性能和低功耗组合。该器件的工作频率范围为</a:t>
            </a:r>
            <a:r>
              <a:rPr lang="en-US" altLang="zh-CN" sz="1400" dirty="0"/>
              <a:t>300 MHz</a:t>
            </a:r>
            <a:r>
              <a:rPr lang="zh-CN" altLang="en-US" sz="1400" dirty="0"/>
              <a:t>至</a:t>
            </a:r>
            <a:r>
              <a:rPr lang="en-US" altLang="zh-CN" sz="1400" dirty="0"/>
              <a:t>6000 MHz</a:t>
            </a:r>
            <a:r>
              <a:rPr lang="zh-CN" altLang="en-US" sz="1400" dirty="0"/>
              <a:t>，涵盖大部分特许执照和免执照蜂窝频段。此</a:t>
            </a:r>
            <a:r>
              <a:rPr lang="en-US" altLang="zh-CN" sz="1400" dirty="0"/>
              <a:t>IC</a:t>
            </a:r>
            <a:r>
              <a:rPr lang="zh-CN" altLang="en-US" sz="1400" dirty="0"/>
              <a:t>支持最高</a:t>
            </a:r>
            <a:r>
              <a:rPr lang="en-US" altLang="zh-CN" sz="1400" dirty="0"/>
              <a:t>100 MHz</a:t>
            </a:r>
            <a:r>
              <a:rPr lang="zh-CN" altLang="en-US" sz="1400" dirty="0"/>
              <a:t>接收器带宽。另外，它还支持带宽高达</a:t>
            </a:r>
            <a:r>
              <a:rPr lang="en-US" altLang="zh-CN" sz="1400" dirty="0"/>
              <a:t>250 MHz</a:t>
            </a:r>
            <a:r>
              <a:rPr lang="zh-CN" altLang="en-US" sz="1400" dirty="0"/>
              <a:t>的观测接收器和发送频率合成，能够适应数字校正算法。</a:t>
            </a:r>
          </a:p>
          <a:p>
            <a:r>
              <a:rPr lang="zh-CN" altLang="en-US" sz="1400" dirty="0"/>
              <a:t>该收发器由宽带直接变频信号路径组成，拥有首屈一指的噪声系数和线性度。每个完整的接收器和发射器子系统都内置直流失调校正、正交误差校正功能和可编程数字滤波器，消除了在数字基带中提供这些功能的必要性。它集成了一些辅助功能，如辅助模数转换器</a:t>
            </a:r>
            <a:r>
              <a:rPr lang="en-US" altLang="zh-CN" sz="1400" dirty="0"/>
              <a:t>(ADC)</a:t>
            </a:r>
            <a:r>
              <a:rPr lang="zh-CN" altLang="en-US" sz="1400" dirty="0"/>
              <a:t>、辅助数模转换器</a:t>
            </a:r>
            <a:r>
              <a:rPr lang="en-US" altLang="zh-CN" sz="1400" dirty="0"/>
              <a:t>(DAC)</a:t>
            </a:r>
            <a:r>
              <a:rPr lang="zh-CN" altLang="en-US" sz="1400" dirty="0"/>
              <a:t>和通用输入</a:t>
            </a:r>
            <a:r>
              <a:rPr lang="en-US" altLang="zh-CN" sz="1400" dirty="0"/>
              <a:t>/</a:t>
            </a:r>
            <a:r>
              <a:rPr lang="zh-CN" altLang="en-US" sz="1400" dirty="0"/>
              <a:t>输出</a:t>
            </a:r>
            <a:r>
              <a:rPr lang="en-US" altLang="zh-CN" sz="1400" dirty="0"/>
              <a:t>(GPIO)</a:t>
            </a:r>
            <a:r>
              <a:rPr lang="zh-CN" altLang="en-US" sz="1400" dirty="0"/>
              <a:t>，可提供额外的监控和控制功能。</a:t>
            </a:r>
          </a:p>
          <a:p>
            <a:r>
              <a:rPr lang="zh-CN" altLang="en-US" sz="1400" dirty="0"/>
              <a:t>内置具有两个输入的观测接收器通道，可监控每个发射器输出并实施干燥降低和校准应用。该通道还连接到三个嗅探器接收器输入，可监控不同频段内的无线电活动。</a:t>
            </a:r>
          </a:p>
          <a:p>
            <a:r>
              <a:rPr lang="zh-CN" altLang="en-US" sz="1400" dirty="0"/>
              <a:t>高速</a:t>
            </a:r>
            <a:r>
              <a:rPr lang="en-US" altLang="zh-CN" sz="1400" dirty="0"/>
              <a:t>JESD204B</a:t>
            </a:r>
            <a:r>
              <a:rPr lang="zh-CN" altLang="en-US" sz="1400" dirty="0"/>
              <a:t>接口支持最高</a:t>
            </a:r>
            <a:r>
              <a:rPr lang="en-US" altLang="zh-CN" sz="1400" dirty="0"/>
              <a:t>6144 Mbps</a:t>
            </a:r>
            <a:r>
              <a:rPr lang="zh-CN" altLang="en-US" sz="1400" dirty="0"/>
              <a:t>的通道速率。四个通道专门用于这些发射器、此接收器以及观测接收器通道。</a:t>
            </a:r>
          </a:p>
          <a:p>
            <a:r>
              <a:rPr lang="zh-CN" altLang="en-US" sz="1400" dirty="0"/>
              <a:t>完全集成的锁相环</a:t>
            </a:r>
            <a:r>
              <a:rPr lang="en-US" altLang="zh-CN" sz="1400" dirty="0"/>
              <a:t>(PLL)</a:t>
            </a:r>
            <a:r>
              <a:rPr lang="zh-CN" altLang="en-US" sz="1400" dirty="0"/>
              <a:t>可同时针对发射器、接收器、观测接收器和时钟部分提供高性能、低功耗的小数</a:t>
            </a:r>
            <a:r>
              <a:rPr lang="en-US" altLang="zh-CN" sz="1400" dirty="0"/>
              <a:t>N</a:t>
            </a:r>
            <a:r>
              <a:rPr lang="zh-CN" altLang="en-US" sz="1400" dirty="0"/>
              <a:t>分频频率合成。精心设计和布局技术提供高性能基站应用中所需的隔离性能。所有集成式压控振荡器</a:t>
            </a:r>
            <a:r>
              <a:rPr lang="en-US" altLang="zh-CN" sz="1400" dirty="0"/>
              <a:t>(VCO)</a:t>
            </a:r>
            <a:r>
              <a:rPr lang="zh-CN" altLang="en-US" sz="1400" dirty="0"/>
              <a:t>和环路滤波器元件可最大程度地减少外部元件数量。</a:t>
            </a:r>
          </a:p>
          <a:p>
            <a:r>
              <a:rPr lang="zh-CN" altLang="en-US" sz="1400" dirty="0"/>
              <a:t>需要</a:t>
            </a:r>
            <a:r>
              <a:rPr lang="en-US" altLang="zh-CN" sz="1400" dirty="0"/>
              <a:t>1.3 V</a:t>
            </a:r>
            <a:r>
              <a:rPr lang="zh-CN" altLang="en-US" sz="1400" dirty="0"/>
              <a:t>电源向</a:t>
            </a:r>
            <a:r>
              <a:rPr lang="en-US" altLang="zh-CN" sz="1400" dirty="0"/>
              <a:t>AD9371</a:t>
            </a:r>
            <a:r>
              <a:rPr lang="zh-CN" altLang="en-US" sz="1400" dirty="0"/>
              <a:t>内核供电，并通过标准四线式串行端口进行控制。其它电压电源提供适当的数字接口电平，可优化发射器和辅助转换器性能。</a:t>
            </a:r>
            <a:r>
              <a:rPr lang="en-US" altLang="zh-CN" sz="1400" dirty="0"/>
              <a:t>AD9371</a:t>
            </a:r>
            <a:r>
              <a:rPr lang="zh-CN" altLang="en-US" sz="1400" dirty="0"/>
              <a:t>采用</a:t>
            </a:r>
            <a:r>
              <a:rPr lang="en-US" altLang="zh-CN" sz="1400" dirty="0"/>
              <a:t>12 mm × 12 mm</a:t>
            </a:r>
            <a:r>
              <a:rPr lang="zh-CN" altLang="en-US" sz="1400" dirty="0"/>
              <a:t>、</a:t>
            </a:r>
            <a:r>
              <a:rPr lang="en-US" altLang="zh-CN" sz="1400" dirty="0"/>
              <a:t>196</a:t>
            </a:r>
            <a:r>
              <a:rPr lang="zh-CN" altLang="en-US" sz="1400" dirty="0"/>
              <a:t>引脚芯片级球栅阵列封装</a:t>
            </a:r>
            <a:r>
              <a:rPr lang="en-US" altLang="zh-CN" sz="1400" dirty="0"/>
              <a:t>(CSP_BGA)</a:t>
            </a:r>
            <a:r>
              <a:rPr lang="zh-CN" altLang="en-US" sz="1400" dirty="0"/>
              <a:t>。</a:t>
            </a:r>
          </a:p>
          <a:p>
            <a:r>
              <a:rPr lang="zh-CN" altLang="en-US" sz="1400" b="1" dirty="0"/>
              <a:t>应用</a:t>
            </a:r>
            <a:endParaRPr lang="zh-CN" altLang="en-US" sz="1400" dirty="0"/>
          </a:p>
          <a:p>
            <a:r>
              <a:rPr lang="en-US" altLang="zh-CN" sz="1400" dirty="0"/>
              <a:t>3G/4G</a:t>
            </a:r>
            <a:r>
              <a:rPr lang="zh-CN" altLang="en-US" sz="1400" dirty="0"/>
              <a:t>微基站和宏基站</a:t>
            </a:r>
            <a:r>
              <a:rPr lang="en-US" altLang="zh-CN" sz="1400" dirty="0"/>
              <a:t>(BTS)</a:t>
            </a:r>
          </a:p>
          <a:p>
            <a:r>
              <a:rPr lang="en-US" altLang="zh-CN" sz="1400" dirty="0"/>
              <a:t>3G/4G</a:t>
            </a:r>
            <a:r>
              <a:rPr lang="zh-CN" altLang="en-US" sz="1400" dirty="0"/>
              <a:t>多载波微微蜂窝</a:t>
            </a:r>
          </a:p>
          <a:p>
            <a:r>
              <a:rPr lang="en-US" altLang="zh-CN" sz="1400" dirty="0"/>
              <a:t>FDD</a:t>
            </a:r>
            <a:r>
              <a:rPr lang="zh-CN" altLang="en-US" sz="1400" dirty="0"/>
              <a:t>和</a:t>
            </a:r>
            <a:r>
              <a:rPr lang="en-US" altLang="zh-CN" sz="1400" dirty="0"/>
              <a:t>TDD</a:t>
            </a:r>
            <a:r>
              <a:rPr lang="zh-CN" altLang="en-US" sz="1400" dirty="0"/>
              <a:t>有源天线系统</a:t>
            </a:r>
          </a:p>
          <a:p>
            <a:r>
              <a:rPr lang="zh-CN" altLang="en-US" sz="1400" dirty="0"/>
              <a:t>微波非视距</a:t>
            </a:r>
            <a:r>
              <a:rPr lang="en-US" altLang="zh-CN" sz="1400" dirty="0"/>
              <a:t>(NLOS)</a:t>
            </a:r>
            <a:r>
              <a:rPr lang="zh-CN" altLang="en-US" sz="1400" dirty="0"/>
              <a:t>回程</a:t>
            </a:r>
            <a:r>
              <a:rPr lang="zh-CN" altLang="en-US" sz="1400" dirty="0" smtClean="0"/>
              <a:t>系统</a:t>
            </a:r>
            <a:endParaRPr lang="zh-CN" altLang="en-US" sz="1400" dirty="0"/>
          </a:p>
        </p:txBody>
      </p:sp>
      <p:sp>
        <p:nvSpPr>
          <p:cNvPr id="2" name="灯片编号占位符 1"/>
          <p:cNvSpPr>
            <a:spLocks noGrp="1"/>
          </p:cNvSpPr>
          <p:nvPr>
            <p:ph type="sldNum" sz="quarter" idx="12"/>
          </p:nvPr>
        </p:nvSpPr>
        <p:spPr/>
        <p:txBody>
          <a:bodyPr/>
          <a:lstStyle/>
          <a:p>
            <a:fld id="{BFEB24BD-BE86-410A-BF7A-1F4EAF97620B}" type="slidenum">
              <a:rPr lang="en-US" altLang="zh-CN" smtClean="0"/>
              <a:pPr/>
              <a:t>93</a:t>
            </a:fld>
            <a:endParaRPr lang="en-US" altLang="zh-CN"/>
          </a:p>
        </p:txBody>
      </p:sp>
    </p:spTree>
    <p:extLst>
      <p:ext uri="{BB962C8B-B14F-4D97-AF65-F5344CB8AC3E}">
        <p14:creationId xmlns:p14="http://schemas.microsoft.com/office/powerpoint/2010/main" val="6659451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4424" y="0"/>
            <a:ext cx="8229600" cy="1143000"/>
          </a:xfrm>
        </p:spPr>
        <p:txBody>
          <a:bodyPr/>
          <a:lstStyle/>
          <a:p>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作业</a:t>
            </a:r>
          </a:p>
        </p:txBody>
      </p:sp>
      <p:sp>
        <p:nvSpPr>
          <p:cNvPr id="3" name="内容占位符 2"/>
          <p:cNvSpPr>
            <a:spLocks noGrp="1"/>
          </p:cNvSpPr>
          <p:nvPr>
            <p:ph idx="1"/>
          </p:nvPr>
        </p:nvSpPr>
        <p:spPr>
          <a:xfrm>
            <a:off x="147381" y="908373"/>
            <a:ext cx="8823686" cy="5791200"/>
          </a:xfrm>
        </p:spPr>
        <p:txBody>
          <a:bodyPr/>
          <a:lstStyle/>
          <a:p>
            <a:pPr marL="514350" indent="-514350" algn="just">
              <a:lnSpc>
                <a:spcPts val="3600"/>
              </a:lnSpc>
              <a:buFont typeface="+mj-lt"/>
              <a:buAutoNum type="arabicPeriod"/>
            </a:pPr>
            <a:r>
              <a:rPr lang="zh-CN" altLang="en-US" sz="2400" dirty="0" smtClean="0">
                <a:latin typeface="Times New Roman" panose="02020603050405020304" pitchFamily="18" charset="0"/>
                <a:cs typeface="Times New Roman" panose="02020603050405020304" pitchFamily="18" charset="0"/>
              </a:rPr>
              <a:t>中波广播波段的波长范围为</a:t>
            </a:r>
            <a:r>
              <a:rPr lang="en-US" altLang="zh-CN" sz="2400" dirty="0" smtClean="0">
                <a:latin typeface="Times New Roman" panose="02020603050405020304" pitchFamily="18" charset="0"/>
                <a:cs typeface="Times New Roman" panose="02020603050405020304" pitchFamily="18" charset="0"/>
              </a:rPr>
              <a:t>187~560m</a:t>
            </a:r>
            <a:r>
              <a:rPr lang="zh-CN" altLang="en-US" sz="2400" dirty="0" smtClean="0">
                <a:latin typeface="Times New Roman" panose="02020603050405020304" pitchFamily="18" charset="0"/>
                <a:cs typeface="Times New Roman" panose="02020603050405020304" pitchFamily="18" charset="0"/>
              </a:rPr>
              <a:t>。为避免相邻台干扰，两个相邻电台的截止频率至少要相差</a:t>
            </a:r>
            <a:r>
              <a:rPr lang="en-US" altLang="zh-CN" sz="2400" dirty="0" smtClean="0">
                <a:latin typeface="Times New Roman" panose="02020603050405020304" pitchFamily="18" charset="0"/>
                <a:cs typeface="Times New Roman" panose="02020603050405020304" pitchFamily="18" charset="0"/>
              </a:rPr>
              <a:t>10kHz</a:t>
            </a:r>
            <a:r>
              <a:rPr lang="zh-CN" altLang="en-US" sz="2400" dirty="0" smtClean="0">
                <a:latin typeface="Times New Roman" panose="02020603050405020304" pitchFamily="18" charset="0"/>
                <a:cs typeface="Times New Roman" panose="02020603050405020304" pitchFamily="18" charset="0"/>
              </a:rPr>
              <a:t>，问在此波段中最多能容纳多少个电视台同时广播？</a:t>
            </a:r>
            <a:endParaRPr lang="en-US" altLang="zh-CN" sz="2400" dirty="0" smtClean="0">
              <a:latin typeface="Times New Roman" panose="02020603050405020304" pitchFamily="18" charset="0"/>
              <a:cs typeface="Times New Roman" panose="02020603050405020304" pitchFamily="18" charset="0"/>
            </a:endParaRPr>
          </a:p>
          <a:p>
            <a:pPr marL="514350" indent="-514350" algn="just">
              <a:lnSpc>
                <a:spcPts val="3600"/>
              </a:lnSpc>
              <a:buFont typeface="+mj-lt"/>
              <a:buAutoNum type="arabicPeriod"/>
            </a:pPr>
            <a:r>
              <a:rPr lang="zh-CN" altLang="en-US" sz="2400" dirty="0" smtClean="0">
                <a:latin typeface="Times New Roman" panose="02020603050405020304" pitchFamily="18" charset="0"/>
                <a:cs typeface="Times New Roman" panose="02020603050405020304" pitchFamily="18" charset="0"/>
              </a:rPr>
              <a:t>已知接收机的输入阻抗为</a:t>
            </a:r>
            <a:r>
              <a:rPr lang="en-US" altLang="zh-CN" sz="2400" dirty="0" smtClean="0">
                <a:latin typeface="Times New Roman" panose="02020603050405020304" pitchFamily="18" charset="0"/>
                <a:cs typeface="Times New Roman" panose="02020603050405020304" pitchFamily="18" charset="0"/>
              </a:rPr>
              <a:t>50</a:t>
            </a:r>
            <a:r>
              <a:rPr lang="zh-CN" altLang="en-US" sz="2400" dirty="0" smtClean="0">
                <a:latin typeface="Times New Roman" panose="02020603050405020304" pitchFamily="18" charset="0"/>
                <a:cs typeface="Times New Roman" panose="02020603050405020304" pitchFamily="18" charset="0"/>
              </a:rPr>
              <a:t>欧姆，噪声系数为</a:t>
            </a:r>
            <a:r>
              <a:rPr lang="en-US" altLang="zh-CN" sz="2400" dirty="0" smtClean="0">
                <a:latin typeface="Times New Roman" panose="02020603050405020304" pitchFamily="18" charset="0"/>
                <a:cs typeface="Times New Roman" panose="02020603050405020304" pitchFamily="18" charset="0"/>
              </a:rPr>
              <a:t>6dB</a:t>
            </a:r>
            <a:r>
              <a:rPr lang="zh-CN" altLang="en-US" sz="2400" dirty="0" smtClean="0">
                <a:latin typeface="Times New Roman" panose="02020603050405020304" pitchFamily="18" charset="0"/>
                <a:cs typeface="Times New Roman" panose="02020603050405020304" pitchFamily="18" charset="0"/>
              </a:rPr>
              <a:t>。用一个</a:t>
            </a:r>
            <a:r>
              <a:rPr lang="en-US" altLang="zh-CN" sz="2400" dirty="0" smtClean="0">
                <a:latin typeface="Times New Roman" panose="02020603050405020304" pitchFamily="18" charset="0"/>
                <a:cs typeface="Times New Roman" panose="02020603050405020304" pitchFamily="18" charset="0"/>
              </a:rPr>
              <a:t>10m</a:t>
            </a:r>
            <a:r>
              <a:rPr lang="zh-CN" altLang="en-US" sz="2400" dirty="0" smtClean="0">
                <a:latin typeface="Times New Roman" panose="02020603050405020304" pitchFamily="18" charset="0"/>
                <a:cs typeface="Times New Roman" panose="02020603050405020304" pitchFamily="18" charset="0"/>
              </a:rPr>
              <a:t>长，衰减量为</a:t>
            </a:r>
            <a:r>
              <a:rPr lang="en-US" altLang="zh-CN" sz="2400" dirty="0" smtClean="0">
                <a:latin typeface="Times New Roman" panose="02020603050405020304" pitchFamily="18" charset="0"/>
                <a:cs typeface="Times New Roman" panose="02020603050405020304" pitchFamily="18" charset="0"/>
              </a:rPr>
              <a:t>0.3dB/m</a:t>
            </a:r>
            <a:r>
              <a:rPr lang="zh-CN" altLang="en-US" sz="2400" dirty="0" smtClean="0">
                <a:latin typeface="Times New Roman" panose="02020603050405020304" pitchFamily="18" charset="0"/>
                <a:cs typeface="Times New Roman" panose="02020603050405020304" pitchFamily="18" charset="0"/>
              </a:rPr>
              <a:t>的</a:t>
            </a:r>
            <a:r>
              <a:rPr lang="en-US" altLang="zh-CN" sz="2400" dirty="0" smtClean="0">
                <a:latin typeface="Times New Roman" panose="02020603050405020304" pitchFamily="18" charset="0"/>
                <a:cs typeface="Times New Roman" panose="02020603050405020304" pitchFamily="18" charset="0"/>
              </a:rPr>
              <a:t>50</a:t>
            </a:r>
            <a:r>
              <a:rPr lang="zh-CN" altLang="en-US" sz="2400" dirty="0" smtClean="0">
                <a:latin typeface="Times New Roman" panose="02020603050405020304" pitchFamily="18" charset="0"/>
                <a:cs typeface="Times New Roman" panose="02020603050405020304" pitchFamily="18" charset="0"/>
              </a:rPr>
              <a:t>欧电缆将接收机连至天线，试问总的噪声系数为多少？</a:t>
            </a:r>
            <a:endParaRPr lang="en-US" altLang="zh-CN" sz="2400" dirty="0">
              <a:latin typeface="Times New Roman" panose="02020603050405020304" pitchFamily="18" charset="0"/>
              <a:cs typeface="Times New Roman" panose="02020603050405020304" pitchFamily="18" charset="0"/>
            </a:endParaRPr>
          </a:p>
          <a:p>
            <a:pPr marL="514350" indent="-514350" algn="just">
              <a:lnSpc>
                <a:spcPts val="3600"/>
              </a:lnSpc>
              <a:buFont typeface="+mj-lt"/>
              <a:buAutoNum type="arabicPeriod"/>
            </a:pPr>
            <a:r>
              <a:rPr lang="zh-CN" altLang="zh-CN" sz="2400" dirty="0">
                <a:latin typeface="Times New Roman" panose="02020603050405020304" pitchFamily="18" charset="0"/>
                <a:cs typeface="Times New Roman" panose="02020603050405020304" pitchFamily="18" charset="0"/>
              </a:rPr>
              <a:t>将下列功率转换为</a:t>
            </a:r>
            <a:r>
              <a:rPr lang="en-US" altLang="zh-CN" sz="2400" dirty="0" err="1">
                <a:latin typeface="Times New Roman" panose="02020603050405020304" pitchFamily="18" charset="0"/>
                <a:cs typeface="Times New Roman" panose="02020603050405020304" pitchFamily="18" charset="0"/>
              </a:rPr>
              <a:t>dBm</a:t>
            </a:r>
            <a:r>
              <a:rPr lang="zh-CN" altLang="zh-CN" sz="2400" dirty="0" smtClean="0">
                <a:latin typeface="Times New Roman" panose="02020603050405020304" pitchFamily="18" charset="0"/>
                <a:cs typeface="Times New Roman" panose="02020603050405020304" pitchFamily="18" charset="0"/>
              </a:rPr>
              <a:t>值</a:t>
            </a:r>
            <a:r>
              <a:rPr lang="zh-CN" altLang="en-US" sz="2400" dirty="0" smtClean="0">
                <a:latin typeface="Times New Roman" panose="02020603050405020304" pitchFamily="18" charset="0"/>
                <a:cs typeface="Times New Roman" panose="02020603050405020304" pitchFamily="18" charset="0"/>
              </a:rPr>
              <a:t>？</a:t>
            </a:r>
            <a:endParaRPr lang="en-US" altLang="zh-CN" sz="2400" dirty="0" smtClean="0">
              <a:latin typeface="Times New Roman" panose="02020603050405020304" pitchFamily="18" charset="0"/>
              <a:cs typeface="Times New Roman" panose="02020603050405020304" pitchFamily="18" charset="0"/>
            </a:endParaRPr>
          </a:p>
          <a:p>
            <a:pPr marL="0" indent="0" algn="just">
              <a:lnSpc>
                <a:spcPts val="3600"/>
              </a:lnSpc>
              <a:buNone/>
            </a:pPr>
            <a:r>
              <a:rPr lang="en-US" altLang="zh-CN" sz="2400" dirty="0" smtClean="0">
                <a:latin typeface="Times New Roman" panose="02020603050405020304" pitchFamily="18" charset="0"/>
                <a:cs typeface="Times New Roman" panose="02020603050405020304" pitchFamily="18" charset="0"/>
              </a:rPr>
              <a:t>       (1) P=1W</a:t>
            </a:r>
            <a:r>
              <a:rPr lang="zh-CN" altLang="en-US" sz="24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(2) P=0.001W</a:t>
            </a:r>
            <a:r>
              <a:rPr lang="zh-CN" altLang="en-US" sz="24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(3) P=0.00001W</a:t>
            </a:r>
            <a:r>
              <a:rPr lang="zh-CN" altLang="en-US" sz="2400" dirty="0" smtClean="0">
                <a:latin typeface="Times New Roman" panose="02020603050405020304" pitchFamily="18" charset="0"/>
                <a:cs typeface="Times New Roman" panose="02020603050405020304" pitchFamily="18" charset="0"/>
              </a:rPr>
              <a:t>；</a:t>
            </a:r>
            <a:r>
              <a:rPr lang="en-US" altLang="zh-CN" sz="2400" dirty="0" smtClean="0">
                <a:latin typeface="Times New Roman" panose="02020603050405020304" pitchFamily="18" charset="0"/>
                <a:cs typeface="Times New Roman" panose="02020603050405020304" pitchFamily="18" charset="0"/>
              </a:rPr>
              <a:t>(4) P=25</a:t>
            </a:r>
            <a:r>
              <a:rPr lang="el-GR" altLang="zh-CN" sz="2400" dirty="0">
                <a:latin typeface="Times New Roman" panose="02020603050405020304" pitchFamily="18" charset="0"/>
                <a:cs typeface="Times New Roman" panose="02020603050405020304" pitchFamily="18" charset="0"/>
              </a:rPr>
              <a:t> μ </a:t>
            </a:r>
            <a:r>
              <a:rPr lang="en-US" altLang="zh-CN" sz="2400" dirty="0" smtClean="0">
                <a:latin typeface="Times New Roman" panose="02020603050405020304" pitchFamily="18" charset="0"/>
                <a:cs typeface="Times New Roman" panose="02020603050405020304" pitchFamily="18" charset="0"/>
              </a:rPr>
              <a:t>W</a:t>
            </a:r>
            <a:r>
              <a:rPr lang="zh-CN" altLang="en-US" sz="2400" dirty="0" smtClean="0">
                <a:latin typeface="Times New Roman" panose="02020603050405020304" pitchFamily="18" charset="0"/>
                <a:cs typeface="Times New Roman" panose="02020603050405020304" pitchFamily="18" charset="0"/>
              </a:rPr>
              <a:t>；</a:t>
            </a:r>
            <a:endParaRPr lang="en-US" altLang="zh-CN" sz="2400" dirty="0" smtClean="0">
              <a:latin typeface="Times New Roman" panose="02020603050405020304" pitchFamily="18" charset="0"/>
              <a:cs typeface="Times New Roman" panose="02020603050405020304" pitchFamily="18" charset="0"/>
            </a:endParaRPr>
          </a:p>
          <a:p>
            <a:pPr marL="514350" indent="-514350" algn="just">
              <a:lnSpc>
                <a:spcPts val="3600"/>
              </a:lnSpc>
              <a:buFont typeface="+mj-lt"/>
              <a:buAutoNum type="arabicPeriod" startAt="4"/>
            </a:pPr>
            <a:r>
              <a:rPr lang="zh-CN" altLang="en-US" sz="2400" dirty="0" smtClean="0">
                <a:latin typeface="Times New Roman" panose="02020603050405020304" pitchFamily="18" charset="0"/>
                <a:cs typeface="Times New Roman" panose="02020603050405020304" pitchFamily="18" charset="0"/>
              </a:rPr>
              <a:t>通信系统的平均电压为</a:t>
            </a:r>
            <a:r>
              <a:rPr lang="en-US" altLang="zh-CN" sz="2400" dirty="0" smtClean="0">
                <a:latin typeface="Times New Roman" panose="02020603050405020304" pitchFamily="18" charset="0"/>
                <a:cs typeface="Times New Roman" panose="02020603050405020304" pitchFamily="18" charset="0"/>
              </a:rPr>
              <a:t>2.15V</a:t>
            </a:r>
            <a:r>
              <a:rPr lang="zh-CN" altLang="en-US" sz="2400" dirty="0" smtClean="0">
                <a:latin typeface="Times New Roman" panose="02020603050405020304" pitchFamily="18" charset="0"/>
                <a:cs typeface="Times New Roman" panose="02020603050405020304" pitchFamily="18" charset="0"/>
              </a:rPr>
              <a:t>，负载阻抗为</a:t>
            </a:r>
            <a:r>
              <a:rPr lang="en-US" altLang="zh-CN" sz="2400" dirty="0" smtClean="0">
                <a:latin typeface="Times New Roman" panose="02020603050405020304" pitchFamily="18" charset="0"/>
                <a:cs typeface="Times New Roman" panose="02020603050405020304" pitchFamily="18" charset="0"/>
              </a:rPr>
              <a:t>50</a:t>
            </a:r>
            <a:r>
              <a:rPr lang="zh-CN" altLang="en-US" sz="2400" dirty="0" smtClean="0">
                <a:latin typeface="Times New Roman" panose="02020603050405020304" pitchFamily="18" charset="0"/>
                <a:cs typeface="Times New Roman" panose="02020603050405020304" pitchFamily="18" charset="0"/>
              </a:rPr>
              <a:t>欧，将功率转换为</a:t>
            </a:r>
            <a:r>
              <a:rPr lang="en-US" altLang="zh-CN" sz="2400" dirty="0" err="1" smtClean="0">
                <a:latin typeface="Times New Roman" panose="02020603050405020304" pitchFamily="18" charset="0"/>
                <a:cs typeface="Times New Roman" panose="02020603050405020304" pitchFamily="18" charset="0"/>
              </a:rPr>
              <a:t>dBm</a:t>
            </a:r>
            <a:r>
              <a:rPr lang="zh-CN" altLang="en-US" sz="2400" dirty="0" smtClean="0">
                <a:latin typeface="Times New Roman" panose="02020603050405020304" pitchFamily="18" charset="0"/>
                <a:cs typeface="Times New Roman" panose="02020603050405020304" pitchFamily="18" charset="0"/>
              </a:rPr>
              <a:t>。</a:t>
            </a:r>
            <a:endParaRPr lang="en-US" altLang="zh-CN" sz="2400" dirty="0" smtClean="0">
              <a:latin typeface="Times New Roman" panose="02020603050405020304" pitchFamily="18" charset="0"/>
              <a:cs typeface="Times New Roman" panose="02020603050405020304" pitchFamily="18" charset="0"/>
            </a:endParaRPr>
          </a:p>
          <a:p>
            <a:pPr marL="514350" indent="-514350" algn="just">
              <a:lnSpc>
                <a:spcPts val="3600"/>
              </a:lnSpc>
              <a:buFont typeface="+mj-lt"/>
              <a:buAutoNum type="arabicPeriod" startAt="4"/>
            </a:pPr>
            <a:r>
              <a:rPr lang="zh-CN" altLang="en-US" sz="2400" dirty="0" smtClean="0">
                <a:solidFill>
                  <a:srgbClr val="0000FF"/>
                </a:solidFill>
                <a:latin typeface="Times New Roman" panose="02020603050405020304" pitchFamily="18" charset="0"/>
                <a:cs typeface="Times New Roman" panose="02020603050405020304" pitchFamily="18" charset="0"/>
              </a:rPr>
              <a:t>简述</a:t>
            </a:r>
            <a:r>
              <a:rPr lang="en-US" altLang="zh-CN" sz="2400" dirty="0" smtClean="0">
                <a:solidFill>
                  <a:srgbClr val="0000FF"/>
                </a:solidFill>
                <a:latin typeface="Times New Roman" panose="02020603050405020304" pitchFamily="18" charset="0"/>
                <a:cs typeface="Times New Roman" panose="02020603050405020304" pitchFamily="18" charset="0"/>
              </a:rPr>
              <a:t>ADF7242</a:t>
            </a:r>
            <a:r>
              <a:rPr lang="zh-CN" altLang="en-US" sz="2400" smtClean="0">
                <a:solidFill>
                  <a:srgbClr val="0000FF"/>
                </a:solidFill>
                <a:latin typeface="Times New Roman" panose="02020603050405020304" pitchFamily="18" charset="0"/>
                <a:cs typeface="Times New Roman" panose="02020603050405020304" pitchFamily="18" charset="0"/>
              </a:rPr>
              <a:t>高频部分各模块的功能。</a:t>
            </a:r>
            <a:endParaRPr lang="en-US" altLang="zh-CN" sz="2400" dirty="0" smtClean="0">
              <a:solidFill>
                <a:srgbClr val="0000FF"/>
              </a:solidFill>
              <a:latin typeface="Times New Roman" panose="02020603050405020304" pitchFamily="18" charset="0"/>
              <a:cs typeface="Times New Roman" panose="02020603050405020304" pitchFamily="18" charset="0"/>
            </a:endParaRPr>
          </a:p>
          <a:p>
            <a:pPr marL="514350" indent="-514350" algn="just">
              <a:lnSpc>
                <a:spcPct val="150000"/>
              </a:lnSpc>
              <a:buFont typeface="+mj-lt"/>
              <a:buAutoNum type="arabicPeriod" startAt="4"/>
            </a:pPr>
            <a:endParaRPr lang="zh-CN" altLang="en-US" sz="24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BFEB24BD-BE86-410A-BF7A-1F4EAF97620B}" type="slidenum">
              <a:rPr lang="en-US" altLang="zh-CN" smtClean="0"/>
              <a:pPr/>
              <a:t>94</a:t>
            </a:fld>
            <a:endParaRPr lang="en-US" altLang="zh-CN"/>
          </a:p>
        </p:txBody>
      </p:sp>
    </p:spTree>
    <p:extLst>
      <p:ext uri="{BB962C8B-B14F-4D97-AF65-F5344CB8AC3E}">
        <p14:creationId xmlns:p14="http://schemas.microsoft.com/office/powerpoint/2010/main" val="523870847"/>
      </p:ext>
    </p:extLst>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16622</TotalTime>
  <Words>3151</Words>
  <Application>Microsoft Office PowerPoint</Application>
  <PresentationFormat>全屏显示(4:3)</PresentationFormat>
  <Paragraphs>434</Paragraphs>
  <Slides>94</Slides>
  <Notes>2</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5</vt:i4>
      </vt:variant>
      <vt:variant>
        <vt:lpstr>幻灯片标题</vt:lpstr>
      </vt:variant>
      <vt:variant>
        <vt:i4>94</vt:i4>
      </vt:variant>
    </vt:vector>
  </HeadingPairs>
  <TitlesOfParts>
    <vt:vector size="108" baseType="lpstr">
      <vt:lpstr>宋体</vt:lpstr>
      <vt:lpstr>微软雅黑</vt:lpstr>
      <vt:lpstr>Arial</vt:lpstr>
      <vt:lpstr>Calibri</vt:lpstr>
      <vt:lpstr>Cambria Math</vt:lpstr>
      <vt:lpstr>Tahoma</vt:lpstr>
      <vt:lpstr>Times New Roman</vt:lpstr>
      <vt:lpstr>Wingdings</vt:lpstr>
      <vt:lpstr>默认设计模板</vt:lpstr>
      <vt:lpstr>包装程序外壳对象</vt:lpstr>
      <vt:lpstr>公式</vt:lpstr>
      <vt:lpstr>Visio</vt:lpstr>
      <vt:lpstr>Equation</vt:lpstr>
      <vt:lpstr>Acrobat Document</vt:lpstr>
      <vt:lpstr>第2章　通信系统基础</vt:lpstr>
      <vt:lpstr>常用通信器件</vt:lpstr>
      <vt:lpstr>电阻</vt:lpstr>
      <vt:lpstr>电容</vt:lpstr>
      <vt:lpstr>电感</vt:lpstr>
      <vt:lpstr>电阻、电容、电感符号表示和单位</vt:lpstr>
      <vt:lpstr>连接器</vt:lpstr>
      <vt:lpstr>PowerPoint 演示文稿</vt:lpstr>
      <vt:lpstr>功分器</vt:lpstr>
      <vt:lpstr>耦合器</vt:lpstr>
      <vt:lpstr>滤波器</vt:lpstr>
      <vt:lpstr>放大器</vt:lpstr>
      <vt:lpstr>器件符号表示</vt:lpstr>
      <vt:lpstr>PowerPoint 演示文稿</vt:lpstr>
      <vt:lpstr>PowerPoint 演示文稿</vt:lpstr>
      <vt:lpstr>PowerPoint 演示文稿</vt:lpstr>
      <vt:lpstr>信号的数学表达式</vt:lpstr>
      <vt:lpstr>I/Q信号</vt:lpstr>
      <vt:lpstr>PowerPoint 演示文稿</vt:lpstr>
      <vt:lpstr>PowerPoint 演示文稿</vt:lpstr>
      <vt:lpstr>射频中常用的概念</vt:lpstr>
      <vt:lpstr>PowerPoint 演示文稿</vt:lpstr>
      <vt:lpstr>常用的部件——放大器</vt:lpstr>
      <vt:lpstr>低噪声放大器</vt:lpstr>
      <vt:lpstr>PowerPoint 演示文稿</vt:lpstr>
      <vt:lpstr>增益</vt:lpstr>
      <vt:lpstr>放大器的级联</vt:lpstr>
      <vt:lpstr>噪声系数级连公式</vt:lpstr>
      <vt:lpstr>PowerPoint 演示文稿</vt:lpstr>
      <vt:lpstr>PowerPoint 演示文稿</vt:lpstr>
      <vt:lpstr>PowerPoint 演示文稿</vt:lpstr>
      <vt:lpstr>放大器的非线性</vt:lpstr>
      <vt:lpstr>非线性放大器</vt:lpstr>
      <vt:lpstr>双音输入</vt:lpstr>
      <vt:lpstr>放大器的非线性失真将导致频谱扩展</vt:lpstr>
      <vt:lpstr>射频中常用的部件——衰减器</vt:lpstr>
      <vt:lpstr>模控衰减器</vt:lpstr>
      <vt:lpstr>数控衰减器</vt:lpstr>
      <vt:lpstr>射频中常用部件——混频器</vt:lpstr>
      <vt:lpstr>为什么要混频器？？？</vt:lpstr>
      <vt:lpstr>混频器频谱分析</vt:lpstr>
      <vt:lpstr>射频电路镜频抑制</vt:lpstr>
      <vt:lpstr>典型混频器的指标</vt:lpstr>
      <vt:lpstr>混频器的非线性失真</vt:lpstr>
      <vt:lpstr>射频中常用部件——频率合成器</vt:lpstr>
      <vt:lpstr>锁相式频率合成器</vt:lpstr>
      <vt:lpstr>频率合成器的相位噪声</vt:lpstr>
      <vt:lpstr>PowerPoint 演示文稿</vt:lpstr>
      <vt:lpstr>PowerPoint 演示文稿</vt:lpstr>
      <vt:lpstr>频率合成器在通信系统中的应用</vt:lpstr>
      <vt:lpstr>PowerPoint 演示文稿</vt:lpstr>
      <vt:lpstr>直接调制发射机原理框图</vt:lpstr>
      <vt:lpstr>超外差发射机原理框图</vt:lpstr>
      <vt:lpstr>数字中频发射机原理图</vt:lpstr>
      <vt:lpstr>超外差射频接收机原理框图</vt:lpstr>
      <vt:lpstr>PowerPoint 演示文稿</vt:lpstr>
      <vt:lpstr>PowerPoint 演示文稿</vt:lpstr>
      <vt:lpstr>直接解调射频接收机原理框图</vt:lpstr>
      <vt:lpstr>数字中频接收机原理框图</vt:lpstr>
      <vt:lpstr>扩频通信原理</vt:lpstr>
      <vt:lpstr>扩频通信</vt:lpstr>
      <vt:lpstr>PowerPoint 演示文稿</vt:lpstr>
      <vt:lpstr>WCDMA扩频通信示意图</vt:lpstr>
      <vt:lpstr>WCDMA移动终端收发信机框图</vt:lpstr>
      <vt:lpstr>射频收发信机指标——调制、解调精度</vt:lpstr>
      <vt:lpstr>PowerPoint 演示文稿</vt:lpstr>
      <vt:lpstr>影响接收机EVM指标的主要因素</vt:lpstr>
      <vt:lpstr>PowerPoint 演示文稿</vt:lpstr>
      <vt:lpstr>PowerPoint 演示文稿</vt:lpstr>
      <vt:lpstr>增益误差导致EVM恶化</vt:lpstr>
      <vt:lpstr>PowerPoint 演示文稿</vt:lpstr>
      <vt:lpstr>WCDMA终端射频接收机指标</vt:lpstr>
      <vt:lpstr>WCDMA终端射频发射机指标</vt:lpstr>
      <vt:lpstr>接收机灵敏度指标分析</vt:lpstr>
      <vt:lpstr>PowerPoint 演示文稿</vt:lpstr>
      <vt:lpstr>PowerPoint 演示文稿</vt:lpstr>
      <vt:lpstr>邻道选择性</vt:lpstr>
      <vt:lpstr>阻塞特性分析</vt:lpstr>
      <vt:lpstr>PowerPoint 演示文稿</vt:lpstr>
      <vt:lpstr>WCDMA接收机阻塞模板</vt:lpstr>
      <vt:lpstr>超宽带射频接收机</vt:lpstr>
      <vt:lpstr>5G 3.5GHz 射频收发信机</vt:lpstr>
      <vt:lpstr>PowerPoint 演示文稿</vt:lpstr>
      <vt:lpstr>PowerPoint 演示文稿</vt:lpstr>
      <vt:lpstr>PowerPoint 演示文稿</vt:lpstr>
      <vt:lpstr>PowerPoint 演示文稿</vt:lpstr>
      <vt:lpstr>WCDMA/GSM双频双模手机 射频单元参考设计方案</vt:lpstr>
      <vt:lpstr>WCDMA/GSM双频双模手机 射频单元参考设计方案</vt:lpstr>
      <vt:lpstr>PowerPoint 演示文稿</vt:lpstr>
      <vt:lpstr>GSM+WCDMA 手机射频 详细功能框图</vt:lpstr>
      <vt:lpstr>WCDMA/GSM双频双模手机 射频单元参考设计方案</vt:lpstr>
      <vt:lpstr>AD9371</vt:lpstr>
      <vt:lpstr>PowerPoint 演示文稿</vt:lpstr>
      <vt:lpstr>作业</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田玲</dc:creator>
  <cp:lastModifiedBy>Windows 用户</cp:lastModifiedBy>
  <cp:revision>715</cp:revision>
  <cp:lastPrinted>1601-01-01T00:00:00Z</cp:lastPrinted>
  <dcterms:created xsi:type="dcterms:W3CDTF">1601-01-01T00:00:00Z</dcterms:created>
  <dcterms:modified xsi:type="dcterms:W3CDTF">2018-10-24T07:30:14Z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